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5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_rels/presentation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53.xml.rels" ContentType="application/vnd.openxmlformats-package.relationships+xml"/>
  <Override PartName="/ppt/slideLayouts/slideLayout56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media/image56.png" ContentType="image/png"/>
  <Override PartName="/ppt/media/image55.png" ContentType="image/png"/>
  <Override PartName="/ppt/media/image54.png" ContentType="image/png"/>
  <Override PartName="/ppt/media/image53.png" ContentType="image/png"/>
  <Override PartName="/ppt/media/image52.png" ContentType="image/png"/>
  <Override PartName="/ppt/media/image51.png" ContentType="image/png"/>
  <Override PartName="/ppt/media/image50.png" ContentType="image/png"/>
  <Override PartName="/ppt/media/image46.png" ContentType="image/png"/>
  <Override PartName="/ppt/media/image45.png" ContentType="image/png"/>
  <Override PartName="/ppt/media/image44.png" ContentType="image/png"/>
  <Override PartName="/ppt/media/image43.png" ContentType="image/png"/>
  <Override PartName="/ppt/media/image42.png" ContentType="image/png"/>
  <Override PartName="/ppt/media/image41.png" ContentType="image/png"/>
  <Override PartName="/ppt/media/image40.png" ContentType="image/png"/>
  <Override PartName="/ppt/media/image30.png" ContentType="image/png"/>
  <Override PartName="/ppt/media/image29.png" ContentType="image/png"/>
  <Override PartName="/ppt/media/image39.png" ContentType="image/png"/>
  <Override PartName="/ppt/media/image9.png" ContentType="image/png"/>
  <Override PartName="/ppt/media/image86.png" ContentType="image/png"/>
  <Override PartName="/ppt/media/image49.png" ContentType="image/png"/>
  <Override PartName="/ppt/media/image12.png" ContentType="image/png"/>
  <Override PartName="/ppt/media/image37.png" ContentType="image/png"/>
  <Override PartName="/ppt/media/image7.png" ContentType="image/png"/>
  <Override PartName="/ppt/media/image19.png" ContentType="image/png"/>
  <Override PartName="/ppt/media/image84.png" ContentType="image/png"/>
  <Override PartName="/ppt/media/image36.png" ContentType="image/png"/>
  <Override PartName="/ppt/media/image20.png" ContentType="image/png"/>
  <Override PartName="/ppt/media/image57.png" ContentType="image/png"/>
  <Override PartName="/ppt/media/image21.png" ContentType="image/png"/>
  <Override PartName="/ppt/media/image58.png" ContentType="image/png"/>
  <Override PartName="/ppt/media/image22.png" ContentType="image/png"/>
  <Override PartName="/ppt/media/image59.png" ContentType="image/png"/>
  <Override PartName="/ppt/media/image23.png" ContentType="image/png"/>
  <Override PartName="/ppt/media/image60.png" ContentType="image/png"/>
  <Override PartName="/ppt/media/image24.png" ContentType="image/png"/>
  <Override PartName="/ppt/media/image61.png" ContentType="image/png"/>
  <Override PartName="/ppt/media/image62.png" ContentType="image/png"/>
  <Override PartName="/ppt/media/image63.png" ContentType="image/png"/>
  <Override PartName="/ppt/media/image64.png" ContentType="image/png"/>
  <Override PartName="/ppt/media/image65.png" ContentType="image/png"/>
  <Override PartName="/ppt/media/image66.png" ContentType="image/png"/>
  <Override PartName="/ppt/media/image79.png" ContentType="image/png"/>
  <Override PartName="/ppt/media/image67.png" ContentType="image/png"/>
  <Override PartName="/ppt/media/image78.png" ContentType="image/png"/>
  <Override PartName="/ppt/media/image77.png" ContentType="image/png"/>
  <Override PartName="/ppt/media/image76.png" ContentType="image/png"/>
  <Override PartName="/ppt/media/image75.png" ContentType="image/png"/>
  <Override PartName="/ppt/media/image74.png" ContentType="image/png"/>
  <Override PartName="/ppt/media/image73.png" ContentType="image/png"/>
  <Override PartName="/ppt/media/image72.png" ContentType="image/png"/>
  <Override PartName="/ppt/media/image71.png" ContentType="image/png"/>
  <Override PartName="/ppt/media/image69.png" ContentType="image/png"/>
  <Override PartName="/ppt/media/image32.png" ContentType="image/png"/>
  <Override PartName="/ppt/media/image70.png" ContentType="image/png"/>
  <Override PartName="/ppt/media/image28.png" ContentType="image/png"/>
  <Override PartName="/ppt/media/image68.png" ContentType="image/png"/>
  <Override PartName="/ppt/media/image13.png" ContentType="image/png"/>
  <Override PartName="/ppt/media/image1.png" ContentType="image/png"/>
  <Override PartName="/ppt/media/image31.png" ContentType="image/png"/>
  <Override PartName="/ppt/media/hdphoto1.wdp" ContentType="image/vnd.ms-photo"/>
  <Override PartName="/ppt/media/image11.png" ContentType="image/png"/>
  <Override PartName="/ppt/media/image48.png" ContentType="image/png"/>
  <Override PartName="/ppt/media/image85.png" ContentType="image/png"/>
  <Override PartName="/ppt/media/image8.png" ContentType="image/png"/>
  <Override PartName="/ppt/media/image38.png" ContentType="image/png"/>
  <Override PartName="/ppt/media/image25.png" ContentType="image/png"/>
  <Override PartName="/ppt/media/image2.png" ContentType="image/png"/>
  <Override PartName="/ppt/media/image14.png" ContentType="image/png"/>
  <Override PartName="/ppt/media/image26.png" ContentType="image/png"/>
  <Override PartName="/ppt/media/image80.png" ContentType="image/png"/>
  <Override PartName="/ppt/media/image15.png" ContentType="image/png"/>
  <Override PartName="/ppt/media/image3.png" ContentType="image/png"/>
  <Override PartName="/ppt/media/image33.png" ContentType="image/png"/>
  <Override PartName="/ppt/media/image27.png" ContentType="image/png"/>
  <Override PartName="/ppt/media/image81.png" ContentType="image/png"/>
  <Override PartName="/ppt/media/image16.png" ContentType="image/png"/>
  <Override PartName="/ppt/media/image4.png" ContentType="image/png"/>
  <Override PartName="/ppt/media/image34.png" ContentType="image/png"/>
  <Override PartName="/ppt/media/image82.png" ContentType="image/png"/>
  <Override PartName="/ppt/media/image17.png" ContentType="image/png"/>
  <Override PartName="/ppt/media/image5.png" ContentType="image/png"/>
  <Override PartName="/ppt/media/image35.png" ContentType="image/png"/>
  <Override PartName="/ppt/media/image10.png" ContentType="image/png"/>
  <Override PartName="/ppt/media/image47.png" ContentType="image/png"/>
  <Override PartName="/ppt/media/image6.png" ContentType="image/png"/>
  <Override PartName="/ppt/media/image18.png" ContentType="image/png"/>
  <Override PartName="/ppt/media/image83.png" ContentType="image/png"/>
  <Override PartName="/ppt/presProps.xml" ContentType="application/vnd.openxmlformats-officedocument.presentationml.presProps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_rels/slide24.xml.rels" ContentType="application/vnd.openxmlformats-package.relationships+xml"/>
  <Override PartName="/ppt/slides/_rels/slide15.xml.rels" ContentType="application/vnd.openxmlformats-package.relationships+xml"/>
  <Override PartName="/ppt/slides/_rels/slide31.xml.rels" ContentType="application/vnd.openxmlformats-package.relationships+xml"/>
  <Override PartName="/ppt/slides/_rels/slide4.xml.rels" ContentType="application/vnd.openxmlformats-package.relationships+xml"/>
  <Override PartName="/ppt/slides/_rels/slide8.xml.rels" ContentType="application/vnd.openxmlformats-package.relationships+xml"/>
  <Override PartName="/ppt/slides/_rels/slide27.xml.rels" ContentType="application/vnd.openxmlformats-package.relationships+xml"/>
  <Override PartName="/ppt/slides/_rels/slide2.xml.rels" ContentType="application/vnd.openxmlformats-package.relationships+xml"/>
  <Override PartName="/ppt/slides/_rels/slide21.xml.rels" ContentType="application/vnd.openxmlformats-package.relationships+xml"/>
  <Override PartName="/ppt/slides/_rels/slide5.xml.rels" ContentType="application/vnd.openxmlformats-package.relationships+xml"/>
  <Override PartName="/ppt/slides/_rels/slide33.xml.rels" ContentType="application/vnd.openxmlformats-package.relationships+xml"/>
  <Override PartName="/ppt/slides/_rels/slide34.xml.rels" ContentType="application/vnd.openxmlformats-package.relationships+xml"/>
  <Override PartName="/ppt/slides/_rels/slide6.xml.rels" ContentType="application/vnd.openxmlformats-package.relationships+xml"/>
  <Override PartName="/ppt/slides/_rels/slide16.xml.rels" ContentType="application/vnd.openxmlformats-package.relationships+xml"/>
  <Override PartName="/ppt/slides/_rels/slide32.xml.rels" ContentType="application/vnd.openxmlformats-package.relationships+xml"/>
  <Override PartName="/ppt/slides/_rels/slide10.xml.rels" ContentType="application/vnd.openxmlformats-package.relationships+xml"/>
  <Override PartName="/ppt/slides/_rels/slide25.xml.rels" ContentType="application/vnd.openxmlformats-package.relationships+xml"/>
  <Override PartName="/ppt/slides/_rels/slide20.xml.rels" ContentType="application/vnd.openxmlformats-package.relationships+xml"/>
  <Override PartName="/ppt/slides/_rels/slide1.xml.rels" ContentType="application/vnd.openxmlformats-package.relationships+xml"/>
  <Override PartName="/ppt/slides/_rels/slide7.xml.rels" ContentType="application/vnd.openxmlformats-package.relationships+xml"/>
  <Override PartName="/ppt/slides/_rels/slide26.xml.rels" ContentType="application/vnd.openxmlformats-package.relationships+xml"/>
  <Override PartName="/ppt/slides/_rels/slide11.xml.rels" ContentType="application/vnd.openxmlformats-package.relationships+xml"/>
  <Override PartName="/ppt/slides/_rels/slide17.xml.rels" ContentType="application/vnd.openxmlformats-package.relationships+xml"/>
  <Override PartName="/ppt/slides/_rels/slide12.xml.rels" ContentType="application/vnd.openxmlformats-package.relationships+xml"/>
  <Override PartName="/ppt/slides/_rels/slide18.xml.rels" ContentType="application/vnd.openxmlformats-package.relationships+xml"/>
  <Override PartName="/ppt/slides/_rels/slide13.xml.rels" ContentType="application/vnd.openxmlformats-package.relationships+xml"/>
  <Override PartName="/ppt/slides/_rels/slide19.xml.rels" ContentType="application/vnd.openxmlformats-package.relationships+xml"/>
  <Override PartName="/ppt/slides/_rels/slide9.xml.rels" ContentType="application/vnd.openxmlformats-package.relationships+xml"/>
  <Override PartName="/ppt/slides/_rels/slide3.xml.rels" ContentType="application/vnd.openxmlformats-package.relationships+xml"/>
  <Override PartName="/ppt/slides/_rels/slide28.xml.rels" ContentType="application/vnd.openxmlformats-package.relationships+xml"/>
  <Override PartName="/ppt/slides/_rels/slide22.xml.rels" ContentType="application/vnd.openxmlformats-package.relationships+xml"/>
  <Override PartName="/ppt/slides/_rels/slide23.xml.rels" ContentType="application/vnd.openxmlformats-package.relationships+xml"/>
  <Override PartName="/ppt/slides/_rels/slide14.xml.rels" ContentType="application/vnd.openxmlformats-package.relationships+xml"/>
  <Override PartName="/ppt/slides/_rels/slide29.xml.rels" ContentType="application/vnd.openxmlformats-package.relationships+xml"/>
  <Override PartName="/ppt/slides/_rels/slide30.xml.rels" ContentType="application/vnd.openxmlformats-package.relationships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6.xml" ContentType="application/vnd.openxmlformats-officedocument.presentationml.slide+xml"/>
  <Override PartName="/ppt/slides/slide32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</p:sldIdLst>
  <p:sldSz cx="12192000" cy="68580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5BF81882-ADE5-4145-BE9F-7158A494E51A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D28FC8C9-E314-48EF-8F46-FE875BD6288D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2CAE8FA0-4D02-48C5-925E-A1C1775B4EA4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1D670679-0AE6-4024-BA00-CA2799D2EF11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87F14414-F60C-463B-A390-8FDFDE34EDAE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009FB13E-8955-47F5-8717-CE697BA1CFFE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82094F5F-C8FB-480C-BBC5-1BD002CB4DB2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3A759C2B-F319-4D24-BC02-0BA2E1B7C691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661835A8-9915-4B35-971D-B7F0A2B4F8A9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0E1B9182-CB67-4D42-AB86-F0F72CE68ED9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30E2889F-03DB-4D8B-9476-BDAF7B2E0F42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7A81C718-363D-4526-9ADC-F849DA19B586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546A105E-4F2B-4BD4-B3A2-AEC50CF2001D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D88B581E-F554-4942-99DA-DC69D83DC038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E3AA910F-8DCA-4F90-A1FF-41A80CBC105A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9435211D-DEE9-4410-B565-A3BB104AAA32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0EFC231A-648E-4898-A139-06DC348BB7FF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970FFDE4-A44D-462E-B84F-B36805CEE046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095EBAC2-F840-4036-BB29-41A7548F0A42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CE3A8A81-D3E6-406E-876B-0C6D594F68DB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4F53BF8B-6934-4871-B7E3-4FC31FF14BA9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C49B8D0D-C847-4C8C-9377-DABB4D22F848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63523E22-B7CE-48C1-864C-B8CE5A21B623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70C5B776-41E5-42ED-883F-A1630C42E663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2B21C765-F4C7-4704-93A2-688D531B231B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3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2626F65A-EF4F-4181-BFBE-BB6B57D25D55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A6113E0F-E90A-449B-9BD4-DD7365F0446B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7D61BC9C-DCB5-4D52-8C08-75496AA3FCBC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5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14713195-3070-402E-95BA-6FDAD89F7217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8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9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0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1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2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3B3FC28B-895A-4C18-BCFD-6EC1FA141607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DB67A4A4-EC0A-4D13-A47C-8E4F65EEB40B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CC324A0F-1188-46CF-B184-8F1C0956CDCC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F896386E-5303-46BC-9EF0-9F4187AC20D4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9B775796-0133-448F-8B88-1B1E4A12689E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26767A4C-0A08-4167-B138-1122063D2794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B038E541-7925-4A05-B9F1-50AEA84EDA3D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DD69E539-CD05-42F5-91F6-9AA02C9E718A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0A355B08-4FB4-4F10-A41D-6CFC44A841FF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4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B0E2EAE7-7BB0-4013-BCE8-D49E031B4B5C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CFBD7CDB-B631-483D-BBE8-86F8E7817956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1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0196718A-F6F5-4F82-879B-D6F79265DE37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6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887D03E0-4F9A-42D6-A3BC-905D19F79AD5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9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0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1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2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3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993F50BB-48BE-486A-8F78-5654ED4FCE05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67957885-F64C-4BC5-9E26-97F873E8211A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D366619C-2BCC-49BC-98AB-02302920DA6A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0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D740291C-A2D4-400E-B080-62633D9FE674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4667AC60-3B9B-48BE-AD12-3CA8AF993411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AA3EF5B4-4F7B-4293-AA21-389F96C40645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9CAF9711-3D38-4296-A553-1EA18845B6DF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02E6E5FB-462E-40E8-8E40-7652C0A62978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224A33CB-A16C-4085-A1A1-48A771793135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5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49487EEC-89B1-4E3C-8B2A-A6931347FF6C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A56CF6A4-A21B-404D-A4FA-2BFCB7A73BB9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2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D89DA704-8C4C-48B5-AFDD-4DED29F3FFFE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7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BC77E98A-70FD-4A12-8D12-840F151C5740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99B6E36F-3CF3-41A6-98D1-C14F2F23A41E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0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1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2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3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4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1B476965-02F6-49EC-AC60-2E8CAC7E722B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5CC53B82-4F95-46DA-BBEC-F372FFDED87B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2FEB2E79-BDE1-4B28-8C10-9667ED796FE4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22AD7E7D-2A71-4689-A929-4AECCCAF2ADC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49.xml"/><Relationship Id="rId3" Type="http://schemas.openxmlformats.org/officeDocument/2006/relationships/slideLayout" Target="../slideLayouts/slideLayout50.xml"/><Relationship Id="rId4" Type="http://schemas.openxmlformats.org/officeDocument/2006/relationships/slideLayout" Target="../slideLayouts/slideLayout51.xml"/><Relationship Id="rId5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4.xml"/><Relationship Id="rId8" Type="http://schemas.openxmlformats.org/officeDocument/2006/relationships/slideLayout" Target="../slideLayouts/slideLayout55.xml"/><Relationship Id="rId9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0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 algn="ctr">
              <a:lnSpc>
                <a:spcPct val="90000"/>
              </a:lnSpc>
              <a:buNone/>
            </a:pPr>
            <a:r>
              <a:rPr b="0" lang="en-US" sz="6000" spc="-1" strike="noStrike">
                <a:solidFill>
                  <a:srgbClr val="000000"/>
                </a:solidFill>
                <a:latin typeface="Calibri Light"/>
              </a:rPr>
              <a:t>Click to edit Master title style</a:t>
            </a:r>
            <a:endParaRPr b="0" lang="en-US" sz="6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dt" idx="1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b="0" lang="en-US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8b8b8b"/>
                </a:solidFill>
                <a:latin typeface="Calibri"/>
              </a:rPr>
              <a:t> </a:t>
            </a:r>
            <a:endParaRPr b="0" lang="en-US" sz="12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 idx="2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buNone/>
            </a:pPr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 idx="3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FA38F761-7DB9-499C-BCDB-3C28E7658B95}" type="slidenum">
              <a:rPr b="0" lang="en-US" sz="1200" spc="-1" strike="noStrike">
                <a:solidFill>
                  <a:srgbClr val="8b8b8b"/>
                </a:solidFill>
                <a:latin typeface="Calibri"/>
              </a:rPr>
              <a:t>21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Click to </a:t>
            </a: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edit Master </a:t>
            </a: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title style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Edit Master text styles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Second level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2" marL="11430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Third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3" marL="16002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Fourth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4" marL="20574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Fifth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dt" idx="4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b="0" lang="en-US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8b8b8b"/>
                </a:solidFill>
                <a:latin typeface="Calibri"/>
              </a:rPr>
              <a:t>&lt;date/time&gt;</a:t>
            </a:r>
            <a:endParaRPr b="0" lang="en-US" sz="1200" spc="-1" strike="noStrike"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ftr" idx="5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sldNum" idx="6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0B3353F1-C0BC-4FD7-9CB5-1825BAE501DA}" type="slidenum">
              <a:rPr b="0" lang="en-US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dt" idx="7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b="0" lang="en-US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8b8b8b"/>
                </a:solidFill>
                <a:latin typeface="Calibri"/>
              </a:rPr>
              <a:t>&lt;date/time&gt;</a:t>
            </a:r>
            <a:endParaRPr b="0" lang="en-US" sz="1200" spc="-1" strike="noStrike">
              <a:latin typeface="Times New Roman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ftr" idx="8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sldNum" idx="9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D0F9413A-02E7-40CD-A755-381F1798CC1D}" type="slidenum">
              <a:rPr b="0" lang="en-US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85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6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Click to edit </a:t>
            </a: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the title text </a:t>
            </a: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format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 type="ftr" idx="10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8b8b8b"/>
                </a:solidFill>
                <a:latin typeface="Calibri"/>
              </a:rPr>
              <a:t>&lt;footer&gt;</a:t>
            </a:r>
            <a:endParaRPr b="0" lang="en-US" sz="1200" spc="-1" strike="noStrike">
              <a:latin typeface="Times New Roman"/>
            </a:endParaRPr>
          </a:p>
        </p:txBody>
      </p:sp>
      <p:sp>
        <p:nvSpPr>
          <p:cNvPr id="125" name="PlaceHolder 3"/>
          <p:cNvSpPr>
            <a:spLocks noGrp="1"/>
          </p:cNvSpPr>
          <p:nvPr>
            <p:ph type="sldNum" idx="11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E65A82C1-DB31-4BC6-BBBA-7FA8898ED500}" type="slidenum">
              <a:rPr b="0" lang="en-US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126" name="PlaceHolder 4"/>
          <p:cNvSpPr>
            <a:spLocks noGrp="1"/>
          </p:cNvSpPr>
          <p:nvPr>
            <p:ph type="dt" idx="12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27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Click to </a:t>
            </a: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edit Master </a:t>
            </a: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title style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5" name="PlaceHolder 2"/>
          <p:cNvSpPr>
            <a:spLocks noGrp="1"/>
          </p:cNvSpPr>
          <p:nvPr>
            <p:ph type="dt" idx="13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b="0" lang="en-US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8b8b8b"/>
                </a:solidFill>
                <a:latin typeface="Calibri"/>
              </a:rPr>
              <a:t>&lt;date/time&gt;</a:t>
            </a:r>
            <a:endParaRPr b="0" lang="en-US" sz="1200" spc="-1" strike="noStrike">
              <a:latin typeface="Times New Roman"/>
            </a:endParaRPr>
          </a:p>
        </p:txBody>
      </p:sp>
      <p:sp>
        <p:nvSpPr>
          <p:cNvPr id="166" name="PlaceHolder 3"/>
          <p:cNvSpPr>
            <a:spLocks noGrp="1"/>
          </p:cNvSpPr>
          <p:nvPr>
            <p:ph type="ftr" idx="14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67" name="PlaceHolder 4"/>
          <p:cNvSpPr>
            <a:spLocks noGrp="1"/>
          </p:cNvSpPr>
          <p:nvPr>
            <p:ph type="sldNum" idx="15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BFD9134D-902F-4316-B810-A0A264826AC1}" type="slidenum">
              <a:rPr b="0" lang="en-US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168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7" Type="http://schemas.openxmlformats.org/officeDocument/2006/relationships/slideLayout" Target="../slideLayouts/slideLayout25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image" Target="../media/image29.png"/><Relationship Id="rId3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image" Target="../media/image31.png"/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6" Type="http://schemas.openxmlformats.org/officeDocument/2006/relationships/image" Target="../media/image35.png"/><Relationship Id="rId7" Type="http://schemas.openxmlformats.org/officeDocument/2006/relationships/slideLayout" Target="../slideLayouts/slideLayout25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image" Target="../media/image37.png"/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6" Type="http://schemas.openxmlformats.org/officeDocument/2006/relationships/image" Target="../media/image41.png"/><Relationship Id="rId7" Type="http://schemas.openxmlformats.org/officeDocument/2006/relationships/slideLayout" Target="../slideLayouts/slideLayout25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image" Target="../media/image43.png"/><Relationship Id="rId3" Type="http://schemas.openxmlformats.org/officeDocument/2006/relationships/image" Target="../media/image44.png"/><Relationship Id="rId4" Type="http://schemas.openxmlformats.org/officeDocument/2006/relationships/slideLayout" Target="../slideLayouts/slideLayout5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image" Target="../media/image46.png"/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5" Type="http://schemas.openxmlformats.org/officeDocument/2006/relationships/slideLayout" Target="../slideLayouts/slideLayout5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image" Target="../media/image50.png"/><Relationship Id="rId3" Type="http://schemas.openxmlformats.org/officeDocument/2006/relationships/slideLayout" Target="../slideLayouts/slideLayout25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51.png"/><Relationship Id="rId2" Type="http://schemas.openxmlformats.org/officeDocument/2006/relationships/image" Target="../media/image52.png"/><Relationship Id="rId3" Type="http://schemas.openxmlformats.org/officeDocument/2006/relationships/image" Target="../media/image53.png"/><Relationship Id="rId4" Type="http://schemas.openxmlformats.org/officeDocument/2006/relationships/image" Target="../media/image54.png"/><Relationship Id="rId5" Type="http://schemas.openxmlformats.org/officeDocument/2006/relationships/image" Target="../media/image55.png"/><Relationship Id="rId6" Type="http://schemas.openxmlformats.org/officeDocument/2006/relationships/slideLayout" Target="../slideLayouts/slideLayout25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56.png"/><Relationship Id="rId2" Type="http://schemas.openxmlformats.org/officeDocument/2006/relationships/image" Target="../media/image57.png"/><Relationship Id="rId3" Type="http://schemas.openxmlformats.org/officeDocument/2006/relationships/image" Target="../media/image58.png"/><Relationship Id="rId4" Type="http://schemas.openxmlformats.org/officeDocument/2006/relationships/image" Target="../media/image59.png"/><Relationship Id="rId5" Type="http://schemas.openxmlformats.org/officeDocument/2006/relationships/image" Target="../media/image60.png"/><Relationship Id="rId6" Type="http://schemas.openxmlformats.org/officeDocument/2006/relationships/image" Target="../media/image61.png"/><Relationship Id="rId7" Type="http://schemas.openxmlformats.org/officeDocument/2006/relationships/slideLayout" Target="../slideLayouts/slideLayout25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62.png"/><Relationship Id="rId2" Type="http://schemas.openxmlformats.org/officeDocument/2006/relationships/slideLayout" Target="../slideLayouts/slideLayout25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hyperlink" Target="https://ghsl.jrc.ec.europa.eu/ghs_fua.php" TargetMode="External"/><Relationship Id="rId2" Type="http://schemas.openxmlformats.org/officeDocument/2006/relationships/slideLayout" Target="../slideLayouts/slideLayout25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hyperlink" Target="https://github.com/microsoft/USBuildingFootprints" TargetMode="External"/><Relationship Id="rId2" Type="http://schemas.openxmlformats.org/officeDocument/2006/relationships/hyperlink" Target="https://ghsl.jrc.ec.europa.eu/ghs_pop2022.php" TargetMode="External"/><Relationship Id="rId3" Type="http://schemas.openxmlformats.org/officeDocument/2006/relationships/hyperlink" Target="https://eogdata.mines.edu/products/vnl/" TargetMode="External"/><Relationship Id="rId4" Type="http://schemas.openxmlformats.org/officeDocument/2006/relationships/hyperlink" Target="https://ghsl.jrc.ec.europa.eu/ghs_buH2022.php" TargetMode="External"/><Relationship Id="rId5" Type="http://schemas.openxmlformats.org/officeDocument/2006/relationships/slideLayout" Target="../slideLayouts/slideLayout25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63.png"/><Relationship Id="rId2" Type="http://schemas.openxmlformats.org/officeDocument/2006/relationships/image" Target="../media/image64.png"/><Relationship Id="rId3" Type="http://schemas.openxmlformats.org/officeDocument/2006/relationships/image" Target="../media/image65.png"/><Relationship Id="rId4" Type="http://schemas.openxmlformats.org/officeDocument/2006/relationships/image" Target="../media/image66.png"/><Relationship Id="rId5" Type="http://schemas.openxmlformats.org/officeDocument/2006/relationships/slideLayout" Target="../slideLayouts/slideLayout25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67.png"/><Relationship Id="rId2" Type="http://schemas.openxmlformats.org/officeDocument/2006/relationships/image" Target="../media/image68.png"/><Relationship Id="rId3" Type="http://schemas.openxmlformats.org/officeDocument/2006/relationships/slideLayout" Target="../slideLayouts/slideLayout25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69.png"/><Relationship Id="rId2" Type="http://schemas.openxmlformats.org/officeDocument/2006/relationships/slideLayout" Target="../slideLayouts/slideLayout25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70.png"/><Relationship Id="rId2" Type="http://schemas.openxmlformats.org/officeDocument/2006/relationships/image" Target="../media/image71.png"/><Relationship Id="rId3" Type="http://schemas.openxmlformats.org/officeDocument/2006/relationships/hyperlink" Target="https://wiki.openstreetmap.org/wiki/Buildings" TargetMode="External"/><Relationship Id="rId4" Type="http://schemas.openxmlformats.org/officeDocument/2006/relationships/image" Target="../media/image72.png"/><Relationship Id="rId5" Type="http://schemas.openxmlformats.org/officeDocument/2006/relationships/slideLayout" Target="../slideLayouts/slideLayout39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73.png"/><Relationship Id="rId2" Type="http://schemas.openxmlformats.org/officeDocument/2006/relationships/image" Target="../media/image74.png"/><Relationship Id="rId3" Type="http://schemas.openxmlformats.org/officeDocument/2006/relationships/image" Target="../media/image75.png"/><Relationship Id="rId4" Type="http://schemas.openxmlformats.org/officeDocument/2006/relationships/slideLayout" Target="../slideLayouts/slideLayout2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microsoft.com/office/2007/relationships/hdphoto" Target="../media/hdphoto1.wdp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slideLayout" Target="../slideLayouts/slideLayout25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76.png"/><Relationship Id="rId2" Type="http://schemas.openxmlformats.org/officeDocument/2006/relationships/image" Target="../media/image77.png"/><Relationship Id="rId3" Type="http://schemas.openxmlformats.org/officeDocument/2006/relationships/image" Target="../media/image78.png"/><Relationship Id="rId4" Type="http://schemas.openxmlformats.org/officeDocument/2006/relationships/slideLayout" Target="../slideLayouts/slideLayout25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79.png"/><Relationship Id="rId2" Type="http://schemas.openxmlformats.org/officeDocument/2006/relationships/image" Target="../media/image80.png"/><Relationship Id="rId3" Type="http://schemas.openxmlformats.org/officeDocument/2006/relationships/slideLayout" Target="../slideLayouts/slideLayout25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81.png"/><Relationship Id="rId2" Type="http://schemas.openxmlformats.org/officeDocument/2006/relationships/image" Target="../media/image82.png"/><Relationship Id="rId3" Type="http://schemas.openxmlformats.org/officeDocument/2006/relationships/slideLayout" Target="../slideLayouts/slideLayout25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83.png"/><Relationship Id="rId2" Type="http://schemas.openxmlformats.org/officeDocument/2006/relationships/image" Target="../media/image84.png"/><Relationship Id="rId3" Type="http://schemas.openxmlformats.org/officeDocument/2006/relationships/slideLayout" Target="../slideLayouts/slideLayout25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85.png"/><Relationship Id="rId2" Type="http://schemas.openxmlformats.org/officeDocument/2006/relationships/image" Target="../media/image86.png"/><Relationship Id="rId3" Type="http://schemas.openxmlformats.org/officeDocument/2006/relationships/slideLayout" Target="../slideLayouts/slideLayout2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hyperlink" Target="https://github.com/microsoft/USBuildingFootprints" TargetMode="External"/><Relationship Id="rId2" Type="http://schemas.openxmlformats.org/officeDocument/2006/relationships/hyperlink" Target="https://osmbuildings.org/" TargetMode="External"/><Relationship Id="rId3" Type="http://schemas.openxmlformats.org/officeDocument/2006/relationships/hyperlink" Target="https://zenodo.org/record/6364594#.YsgpS3ZBybg" TargetMode="External"/><Relationship Id="rId4" Type="http://schemas.openxmlformats.org/officeDocument/2006/relationships/hyperlink" Target="https://eogdata.mines.edu/products/vnl/" TargetMode="External"/><Relationship Id="rId5" Type="http://schemas.openxmlformats.org/officeDocument/2006/relationships/hyperlink" Target="https://developers.google.com/earth-engine/datasets/tags/surface-temperature" TargetMode="External"/><Relationship Id="rId6" Type="http://schemas.openxmlformats.org/officeDocument/2006/relationships/hyperlink" Target="https://ghsl.jrc.ec.europa.eu/" TargetMode="External"/><Relationship Id="rId7" Type="http://schemas.openxmlformats.org/officeDocument/2006/relationships/hyperlink" Target="https://spacedata.copernicus.eu/web/cscda/dataset-details?articleId=394198" TargetMode="External"/><Relationship Id="rId8" Type="http://schemas.openxmlformats.org/officeDocument/2006/relationships/hyperlink" Target="https://www.ecmwf.int/en/forecasts/datasets/reanalysis-datasets/era5" TargetMode="External"/><Relationship Id="rId9" Type="http://schemas.openxmlformats.org/officeDocument/2006/relationships/hyperlink" Target="https://partage.lsce.ipsl.fr/service/home/~/?auth=co&amp;loc=en_US&amp;id=7160&amp;part=2.2" TargetMode="External"/><Relationship Id="rId10" Type="http://schemas.openxmlformats.org/officeDocument/2006/relationships/hyperlink" Target="https://blog.google/products/earth/dynamic-world-land-cover-data/" TargetMode="External"/><Relationship Id="rId11" Type="http://schemas.openxmlformats.org/officeDocument/2006/relationships/slideLayout" Target="../slideLayouts/slideLayout2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hyperlink" Target="https://www.wudapt.org/lcz-maps/" TargetMode="External"/><Relationship Id="rId2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slideLayout" Target="../slideLayouts/slideLayout25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slideLayout" Target="../slideLayouts/slideLayout2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 algn="ctr">
              <a:lnSpc>
                <a:spcPct val="90000"/>
              </a:lnSpc>
              <a:buNone/>
            </a:pPr>
            <a:r>
              <a:rPr b="0" lang="en-US" sz="6000" spc="-1" strike="noStrike">
                <a:solidFill>
                  <a:srgbClr val="000000"/>
                </a:solidFill>
                <a:latin typeface="Calibri Light"/>
              </a:rPr>
              <a:t>WB </a:t>
            </a:r>
            <a:r>
              <a:rPr b="0" lang="en-US" sz="6000" spc="-1" strike="noStrike">
                <a:solidFill>
                  <a:srgbClr val="000000"/>
                </a:solidFill>
                <a:latin typeface="Calibri Light"/>
              </a:rPr>
              <a:t>Carbon </a:t>
            </a:r>
            <a:r>
              <a:rPr b="0" lang="en-US" sz="6000" spc="-1" strike="noStrike">
                <a:solidFill>
                  <a:srgbClr val="000000"/>
                </a:solidFill>
                <a:latin typeface="Calibri Light"/>
              </a:rPr>
              <a:t>Monitor </a:t>
            </a:r>
            <a:r>
              <a:rPr b="0" lang="en-US" sz="6000" spc="-1" strike="noStrike">
                <a:solidFill>
                  <a:srgbClr val="000000"/>
                </a:solidFill>
                <a:latin typeface="Calibri Light"/>
              </a:rPr>
              <a:t>Cities</a:t>
            </a:r>
            <a:endParaRPr b="0" lang="en-US" sz="6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6" name="PlaceHolder 2"/>
          <p:cNvSpPr>
            <a:spLocks noGrp="1"/>
          </p:cNvSpPr>
          <p:nvPr>
            <p:ph type="subTitle"/>
          </p:nvPr>
        </p:nvSpPr>
        <p:spPr>
          <a:xfrm>
            <a:off x="1523880" y="3602160"/>
            <a:ext cx="9143640" cy="16552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Region 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Boundary 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and LCZ 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maps</a:t>
            </a:r>
            <a:endParaRPr b="0" lang="en-US" sz="24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C.Z., 2022-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07-07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Picture 9" descr=""/>
          <p:cNvPicPr/>
          <p:nvPr/>
        </p:nvPicPr>
        <p:blipFill>
          <a:blip r:embed="rId1"/>
          <a:stretch/>
        </p:blipFill>
        <p:spPr>
          <a:xfrm>
            <a:off x="281520" y="623160"/>
            <a:ext cx="3901320" cy="2520720"/>
          </a:xfrm>
          <a:prstGeom prst="rect">
            <a:avLst/>
          </a:prstGeom>
          <a:ln w="0">
            <a:noFill/>
          </a:ln>
        </p:spPr>
      </p:pic>
      <p:sp>
        <p:nvSpPr>
          <p:cNvPr id="313" name="Rectangle 10"/>
          <p:cNvSpPr/>
          <p:nvPr/>
        </p:nvSpPr>
        <p:spPr>
          <a:xfrm>
            <a:off x="394560" y="288720"/>
            <a:ext cx="11397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1080"/>
                </a:solidFill>
                <a:latin typeface="Consolas"/>
              </a:rPr>
              <a:t>Trabzon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314" name="Picture 13" descr=""/>
          <p:cNvPicPr/>
          <p:nvPr/>
        </p:nvPicPr>
        <p:blipFill>
          <a:blip r:embed="rId2"/>
          <a:stretch/>
        </p:blipFill>
        <p:spPr>
          <a:xfrm>
            <a:off x="4536360" y="139320"/>
            <a:ext cx="4930200" cy="1791720"/>
          </a:xfrm>
          <a:prstGeom prst="rect">
            <a:avLst/>
          </a:prstGeom>
          <a:ln w="0">
            <a:noFill/>
          </a:ln>
        </p:spPr>
      </p:pic>
      <p:sp>
        <p:nvSpPr>
          <p:cNvPr id="315" name="Rectangle 14"/>
          <p:cNvSpPr/>
          <p:nvPr/>
        </p:nvSpPr>
        <p:spPr>
          <a:xfrm>
            <a:off x="1518480" y="135000"/>
            <a:ext cx="3858120" cy="515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Consolas"/>
              </a:rPr>
              <a:t>Top left:(</a:t>
            </a:r>
            <a:r>
              <a:rPr b="0" lang="en-US" sz="1400" spc="-1" strike="noStrike">
                <a:solidFill>
                  <a:srgbClr val="098658"/>
                </a:solidFill>
                <a:latin typeface="Consolas"/>
              </a:rPr>
              <a:t>41.02</a:t>
            </a:r>
            <a:r>
              <a:rPr b="0" lang="en-US" sz="1400" spc="-1" strike="noStrike">
                <a:solidFill>
                  <a:srgbClr val="000000"/>
                </a:solidFill>
                <a:latin typeface="Consolas"/>
              </a:rPr>
              <a:t>, </a:t>
            </a:r>
            <a:r>
              <a:rPr b="0" lang="en-US" sz="1400" spc="-1" strike="noStrike">
                <a:solidFill>
                  <a:srgbClr val="098658"/>
                </a:solidFill>
                <a:latin typeface="Consolas"/>
              </a:rPr>
              <a:t>39.65</a:t>
            </a:r>
            <a:r>
              <a:rPr b="0" lang="en-US" sz="1400" spc="-1" strike="noStrike">
                <a:solidFill>
                  <a:srgbClr val="000000"/>
                </a:solidFill>
                <a:latin typeface="Consolas"/>
              </a:rPr>
              <a:t>),  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Consolas"/>
              </a:rPr>
              <a:t>Bottom right:( </a:t>
            </a:r>
            <a:r>
              <a:rPr b="0" lang="en-US" sz="1400" spc="-1" strike="noStrike">
                <a:solidFill>
                  <a:srgbClr val="098658"/>
                </a:solidFill>
                <a:latin typeface="Consolas"/>
              </a:rPr>
              <a:t>40.95</a:t>
            </a:r>
            <a:r>
              <a:rPr b="0" lang="en-US" sz="1400" spc="-1" strike="noStrike">
                <a:solidFill>
                  <a:srgbClr val="000000"/>
                </a:solidFill>
                <a:latin typeface="Consolas"/>
              </a:rPr>
              <a:t>, </a:t>
            </a:r>
            <a:r>
              <a:rPr b="0" lang="en-US" sz="1400" spc="-1" strike="noStrike">
                <a:solidFill>
                  <a:srgbClr val="098658"/>
                </a:solidFill>
                <a:latin typeface="Consolas"/>
              </a:rPr>
              <a:t>39.80</a:t>
            </a:r>
            <a:r>
              <a:rPr b="0" lang="en-US" sz="1400" spc="-1" strike="noStrike">
                <a:solidFill>
                  <a:srgbClr val="000000"/>
                </a:solidFill>
                <a:latin typeface="Consolas"/>
              </a:rPr>
              <a:t>)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316" name="Picture 15" descr=""/>
          <p:cNvPicPr/>
          <p:nvPr/>
        </p:nvPicPr>
        <p:blipFill>
          <a:blip r:embed="rId3"/>
          <a:stretch/>
        </p:blipFill>
        <p:spPr>
          <a:xfrm>
            <a:off x="370440" y="3796560"/>
            <a:ext cx="3639240" cy="2938320"/>
          </a:xfrm>
          <a:prstGeom prst="rect">
            <a:avLst/>
          </a:prstGeom>
          <a:ln w="0">
            <a:noFill/>
          </a:ln>
        </p:spPr>
      </p:pic>
      <p:sp>
        <p:nvSpPr>
          <p:cNvPr id="317" name="Rectangle 16"/>
          <p:cNvSpPr/>
          <p:nvPr/>
        </p:nvSpPr>
        <p:spPr>
          <a:xfrm>
            <a:off x="328680" y="3342240"/>
            <a:ext cx="10026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1080"/>
                </a:solidFill>
                <a:latin typeface="Consolas"/>
              </a:rPr>
              <a:t>Manisa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318" name="Picture 17" descr=""/>
          <p:cNvPicPr/>
          <p:nvPr/>
        </p:nvPicPr>
        <p:blipFill>
          <a:blip r:embed="rId4"/>
          <a:stretch/>
        </p:blipFill>
        <p:spPr>
          <a:xfrm>
            <a:off x="4122000" y="3796560"/>
            <a:ext cx="5052960" cy="2169720"/>
          </a:xfrm>
          <a:prstGeom prst="rect">
            <a:avLst/>
          </a:prstGeom>
          <a:ln w="0">
            <a:noFill/>
          </a:ln>
        </p:spPr>
      </p:pic>
      <p:sp>
        <p:nvSpPr>
          <p:cNvPr id="319" name="Rectangle 18"/>
          <p:cNvSpPr/>
          <p:nvPr/>
        </p:nvSpPr>
        <p:spPr>
          <a:xfrm>
            <a:off x="1326960" y="3332160"/>
            <a:ext cx="3745080" cy="515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Consolas"/>
              </a:rPr>
              <a:t>Top left:(</a:t>
            </a:r>
            <a:r>
              <a:rPr b="0" lang="en-US" sz="1400" spc="-1" strike="noStrike">
                <a:solidFill>
                  <a:srgbClr val="098658"/>
                </a:solidFill>
                <a:latin typeface="Consolas"/>
              </a:rPr>
              <a:t>38.67</a:t>
            </a:r>
            <a:r>
              <a:rPr b="0" lang="en-US" sz="1400" spc="-1" strike="noStrike">
                <a:solidFill>
                  <a:srgbClr val="000000"/>
                </a:solidFill>
                <a:latin typeface="Consolas"/>
              </a:rPr>
              <a:t>, </a:t>
            </a:r>
            <a:r>
              <a:rPr b="0" lang="en-US" sz="1400" spc="-1" strike="noStrike">
                <a:solidFill>
                  <a:srgbClr val="098658"/>
                </a:solidFill>
                <a:latin typeface="Consolas"/>
              </a:rPr>
              <a:t>27.28</a:t>
            </a:r>
            <a:r>
              <a:rPr b="0" lang="en-US" sz="1400" spc="-1" strike="noStrike">
                <a:solidFill>
                  <a:srgbClr val="000000"/>
                </a:solidFill>
                <a:latin typeface="Consolas"/>
              </a:rPr>
              <a:t>),  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Consolas"/>
              </a:rPr>
              <a:t>Bottom right:(</a:t>
            </a:r>
            <a:r>
              <a:rPr b="0" lang="en-US" sz="1400" spc="-1" strike="noStrike">
                <a:solidFill>
                  <a:srgbClr val="098658"/>
                </a:solidFill>
                <a:latin typeface="Consolas"/>
              </a:rPr>
              <a:t>38.58</a:t>
            </a:r>
            <a:r>
              <a:rPr b="0" lang="en-US" sz="1400" spc="-1" strike="noStrike">
                <a:solidFill>
                  <a:srgbClr val="000000"/>
                </a:solidFill>
                <a:latin typeface="Consolas"/>
              </a:rPr>
              <a:t>, </a:t>
            </a:r>
            <a:r>
              <a:rPr b="0" lang="en-US" sz="1400" spc="-1" strike="noStrike">
                <a:solidFill>
                  <a:srgbClr val="098658"/>
                </a:solidFill>
                <a:latin typeface="Consolas"/>
              </a:rPr>
              <a:t>27.49</a:t>
            </a:r>
            <a:r>
              <a:rPr b="0" lang="en-US" sz="1400" spc="-1" strike="noStrike">
                <a:solidFill>
                  <a:srgbClr val="000000"/>
                </a:solidFill>
                <a:latin typeface="Consolas"/>
              </a:rPr>
              <a:t>)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320" name="Picture 11" descr=""/>
          <p:cNvPicPr/>
          <p:nvPr/>
        </p:nvPicPr>
        <p:blipFill>
          <a:blip r:embed="rId5"/>
          <a:stretch/>
        </p:blipFill>
        <p:spPr>
          <a:xfrm>
            <a:off x="4738680" y="1918440"/>
            <a:ext cx="3670560" cy="1747800"/>
          </a:xfrm>
          <a:prstGeom prst="rect">
            <a:avLst/>
          </a:prstGeom>
          <a:ln w="0">
            <a:noFill/>
          </a:ln>
        </p:spPr>
      </p:pic>
      <p:pic>
        <p:nvPicPr>
          <p:cNvPr id="321" name="Picture 12" descr=""/>
          <p:cNvPicPr/>
          <p:nvPr/>
        </p:nvPicPr>
        <p:blipFill>
          <a:blip r:embed="rId6"/>
          <a:srcRect l="0" t="0" r="5345" b="0"/>
          <a:stretch/>
        </p:blipFill>
        <p:spPr>
          <a:xfrm>
            <a:off x="8616240" y="5322960"/>
            <a:ext cx="3407400" cy="1547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PlaceHolder 1"/>
          <p:cNvSpPr>
            <a:spLocks noGrp="1"/>
          </p:cNvSpPr>
          <p:nvPr>
            <p:ph type="title"/>
          </p:nvPr>
        </p:nvSpPr>
        <p:spPr>
          <a:xfrm>
            <a:off x="259200" y="6912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0" lang="en-US" sz="3600" spc="-1" strike="noStrike">
                <a:solidFill>
                  <a:srgbClr val="000000"/>
                </a:solidFill>
                <a:latin typeface="Calibri Light"/>
              </a:rPr>
              <a:t>LCZ class and color scheme</a:t>
            </a:r>
            <a:endParaRPr b="0" lang="en-US" sz="36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323" name="Picture 3" descr=""/>
          <p:cNvPicPr/>
          <p:nvPr/>
        </p:nvPicPr>
        <p:blipFill>
          <a:blip r:embed="rId1"/>
          <a:stretch/>
        </p:blipFill>
        <p:spPr>
          <a:xfrm>
            <a:off x="6415200" y="69120"/>
            <a:ext cx="5517360" cy="6742800"/>
          </a:xfrm>
          <a:prstGeom prst="rect">
            <a:avLst/>
          </a:prstGeom>
          <a:ln w="0">
            <a:noFill/>
          </a:ln>
        </p:spPr>
      </p:pic>
      <p:pic>
        <p:nvPicPr>
          <p:cNvPr id="324" name="Picture 4" descr=""/>
          <p:cNvPicPr/>
          <p:nvPr/>
        </p:nvPicPr>
        <p:blipFill>
          <a:blip r:embed="rId2"/>
          <a:srcRect l="22979" t="799" r="0" b="2758"/>
          <a:stretch/>
        </p:blipFill>
        <p:spPr>
          <a:xfrm>
            <a:off x="560520" y="1123200"/>
            <a:ext cx="487800" cy="5463000"/>
          </a:xfrm>
          <a:prstGeom prst="rect">
            <a:avLst/>
          </a:prstGeom>
          <a:ln w="0">
            <a:noFill/>
          </a:ln>
        </p:spPr>
      </p:pic>
      <p:sp>
        <p:nvSpPr>
          <p:cNvPr id="325" name="TextBox 5"/>
          <p:cNvSpPr/>
          <p:nvPr/>
        </p:nvSpPr>
        <p:spPr>
          <a:xfrm>
            <a:off x="985320" y="6214320"/>
            <a:ext cx="21776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Dense over 10 stories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26" name="TextBox 6"/>
          <p:cNvSpPr/>
          <p:nvPr/>
        </p:nvSpPr>
        <p:spPr>
          <a:xfrm>
            <a:off x="966600" y="5899320"/>
            <a:ext cx="17827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Dense 3-9 stories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27" name="TextBox 7"/>
          <p:cNvSpPr/>
          <p:nvPr/>
        </p:nvSpPr>
        <p:spPr>
          <a:xfrm>
            <a:off x="979200" y="5560920"/>
            <a:ext cx="17827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Dense 1-3 stories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28" name="TextBox 8"/>
          <p:cNvSpPr/>
          <p:nvPr/>
        </p:nvSpPr>
        <p:spPr>
          <a:xfrm>
            <a:off x="930240" y="5245920"/>
            <a:ext cx="15786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Over 10 stories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29" name="TextBox 9"/>
          <p:cNvSpPr/>
          <p:nvPr/>
        </p:nvSpPr>
        <p:spPr>
          <a:xfrm>
            <a:off x="963000" y="4928040"/>
            <a:ext cx="11520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3-9 stories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30" name="TextBox 10"/>
          <p:cNvSpPr/>
          <p:nvPr/>
        </p:nvSpPr>
        <p:spPr>
          <a:xfrm>
            <a:off x="963000" y="4612680"/>
            <a:ext cx="11520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1-3 stories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31" name="TextBox 11"/>
          <p:cNvSpPr/>
          <p:nvPr/>
        </p:nvSpPr>
        <p:spPr>
          <a:xfrm>
            <a:off x="964800" y="4293720"/>
            <a:ext cx="14461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Dense 1 story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32" name="TextBox 12"/>
          <p:cNvSpPr/>
          <p:nvPr/>
        </p:nvSpPr>
        <p:spPr>
          <a:xfrm>
            <a:off x="960120" y="3978360"/>
            <a:ext cx="17049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Large 1-3 stories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33" name="TextBox 13"/>
          <p:cNvSpPr/>
          <p:nvPr/>
        </p:nvSpPr>
        <p:spPr>
          <a:xfrm>
            <a:off x="1014480" y="3346200"/>
            <a:ext cx="10558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Industrial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34" name="TextBox 14"/>
          <p:cNvSpPr/>
          <p:nvPr/>
        </p:nvSpPr>
        <p:spPr>
          <a:xfrm>
            <a:off x="1018080" y="3647160"/>
            <a:ext cx="29242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Buildings in nature land cover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35" name="TextBox 15"/>
          <p:cNvSpPr/>
          <p:nvPr/>
        </p:nvSpPr>
        <p:spPr>
          <a:xfrm>
            <a:off x="1033560" y="3068280"/>
            <a:ext cx="12830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Dense trees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36" name="TextBox 16"/>
          <p:cNvSpPr/>
          <p:nvPr/>
        </p:nvSpPr>
        <p:spPr>
          <a:xfrm>
            <a:off x="1036080" y="2748960"/>
            <a:ext cx="13471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Scatter trees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37" name="TextBox 17"/>
          <p:cNvSpPr/>
          <p:nvPr/>
        </p:nvSpPr>
        <p:spPr>
          <a:xfrm>
            <a:off x="1023120" y="2433960"/>
            <a:ext cx="6368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Bush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38" name="TextBox 18"/>
          <p:cNvSpPr/>
          <p:nvPr/>
        </p:nvSpPr>
        <p:spPr>
          <a:xfrm>
            <a:off x="1082160" y="1801440"/>
            <a:ext cx="6199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Rock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39" name="TextBox 19"/>
          <p:cNvSpPr/>
          <p:nvPr/>
        </p:nvSpPr>
        <p:spPr>
          <a:xfrm>
            <a:off x="1076400" y="2102400"/>
            <a:ext cx="11779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Low plants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40" name="TextBox 20"/>
          <p:cNvSpPr/>
          <p:nvPr/>
        </p:nvSpPr>
        <p:spPr>
          <a:xfrm>
            <a:off x="1082160" y="1150200"/>
            <a:ext cx="7509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Water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41" name="TextBox 21"/>
          <p:cNvSpPr/>
          <p:nvPr/>
        </p:nvSpPr>
        <p:spPr>
          <a:xfrm>
            <a:off x="1072800" y="1451160"/>
            <a:ext cx="6368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Sand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Picture 3" descr=""/>
          <p:cNvPicPr/>
          <p:nvPr/>
        </p:nvPicPr>
        <p:blipFill>
          <a:blip r:embed="rId1"/>
          <a:stretch/>
        </p:blipFill>
        <p:spPr>
          <a:xfrm>
            <a:off x="535320" y="3673800"/>
            <a:ext cx="3550320" cy="2892240"/>
          </a:xfrm>
          <a:prstGeom prst="rect">
            <a:avLst/>
          </a:prstGeom>
          <a:ln w="0">
            <a:noFill/>
          </a:ln>
        </p:spPr>
      </p:pic>
      <p:pic>
        <p:nvPicPr>
          <p:cNvPr id="343" name="Picture 4" descr=""/>
          <p:cNvPicPr/>
          <p:nvPr/>
        </p:nvPicPr>
        <p:blipFill>
          <a:blip r:embed="rId2"/>
          <a:stretch/>
        </p:blipFill>
        <p:spPr>
          <a:xfrm>
            <a:off x="202320" y="291600"/>
            <a:ext cx="4428000" cy="3204360"/>
          </a:xfrm>
          <a:prstGeom prst="rect">
            <a:avLst/>
          </a:prstGeom>
          <a:ln w="0">
            <a:noFill/>
          </a:ln>
        </p:spPr>
      </p:pic>
      <p:pic>
        <p:nvPicPr>
          <p:cNvPr id="344" name="Picture 5" descr=""/>
          <p:cNvPicPr/>
          <p:nvPr/>
        </p:nvPicPr>
        <p:blipFill>
          <a:blip r:embed="rId3"/>
          <a:stretch/>
        </p:blipFill>
        <p:spPr>
          <a:xfrm>
            <a:off x="4486320" y="3596040"/>
            <a:ext cx="3427920" cy="2864160"/>
          </a:xfrm>
          <a:prstGeom prst="rect">
            <a:avLst/>
          </a:prstGeom>
          <a:ln w="0">
            <a:noFill/>
          </a:ln>
        </p:spPr>
      </p:pic>
      <p:pic>
        <p:nvPicPr>
          <p:cNvPr id="345" name="Picture 6" descr=""/>
          <p:cNvPicPr/>
          <p:nvPr/>
        </p:nvPicPr>
        <p:blipFill>
          <a:blip r:embed="rId4"/>
          <a:stretch/>
        </p:blipFill>
        <p:spPr>
          <a:xfrm>
            <a:off x="4826880" y="434520"/>
            <a:ext cx="2703600" cy="2992680"/>
          </a:xfrm>
          <a:prstGeom prst="rect">
            <a:avLst/>
          </a:prstGeom>
          <a:ln w="0">
            <a:noFill/>
          </a:ln>
        </p:spPr>
      </p:pic>
      <p:pic>
        <p:nvPicPr>
          <p:cNvPr id="346" name="Picture 7" descr=""/>
          <p:cNvPicPr/>
          <p:nvPr/>
        </p:nvPicPr>
        <p:blipFill>
          <a:blip r:embed="rId5"/>
          <a:stretch/>
        </p:blipFill>
        <p:spPr>
          <a:xfrm>
            <a:off x="7727040" y="434520"/>
            <a:ext cx="4315680" cy="2909520"/>
          </a:xfrm>
          <a:prstGeom prst="rect">
            <a:avLst/>
          </a:prstGeom>
          <a:ln w="0">
            <a:noFill/>
          </a:ln>
        </p:spPr>
      </p:pic>
      <p:pic>
        <p:nvPicPr>
          <p:cNvPr id="347" name="Picture 8" descr=""/>
          <p:cNvPicPr/>
          <p:nvPr/>
        </p:nvPicPr>
        <p:blipFill>
          <a:blip r:embed="rId6"/>
          <a:stretch/>
        </p:blipFill>
        <p:spPr>
          <a:xfrm>
            <a:off x="8314560" y="3596040"/>
            <a:ext cx="3672720" cy="3047760"/>
          </a:xfrm>
          <a:prstGeom prst="rect">
            <a:avLst/>
          </a:prstGeom>
          <a:ln w="0">
            <a:noFill/>
          </a:ln>
        </p:spPr>
      </p:pic>
      <p:sp>
        <p:nvSpPr>
          <p:cNvPr id="348" name="Rectangle 9"/>
          <p:cNvSpPr/>
          <p:nvPr/>
        </p:nvSpPr>
        <p:spPr>
          <a:xfrm>
            <a:off x="174240" y="19440"/>
            <a:ext cx="8654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1080"/>
                </a:solidFill>
                <a:latin typeface="Consolas"/>
              </a:rPr>
              <a:t>Cairo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49" name="Rectangle 10"/>
          <p:cNvSpPr/>
          <p:nvPr/>
        </p:nvSpPr>
        <p:spPr>
          <a:xfrm>
            <a:off x="4798440" y="106920"/>
            <a:ext cx="18255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1080"/>
                </a:solidFill>
                <a:latin typeface="Consolas"/>
              </a:rPr>
              <a:t>Johannesburg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50" name="Rectangle 11"/>
          <p:cNvSpPr/>
          <p:nvPr/>
        </p:nvSpPr>
        <p:spPr>
          <a:xfrm>
            <a:off x="7914240" y="123840"/>
            <a:ext cx="81756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1080"/>
                </a:solidFill>
                <a:latin typeface="Consolas"/>
              </a:rPr>
              <a:t>Adana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1" name="Picture 1" descr=""/>
          <p:cNvPicPr/>
          <p:nvPr/>
        </p:nvPicPr>
        <p:blipFill>
          <a:blip r:embed="rId1"/>
          <a:stretch/>
        </p:blipFill>
        <p:spPr>
          <a:xfrm>
            <a:off x="280080" y="953640"/>
            <a:ext cx="3296520" cy="1855800"/>
          </a:xfrm>
          <a:prstGeom prst="rect">
            <a:avLst/>
          </a:prstGeom>
          <a:ln w="0">
            <a:noFill/>
          </a:ln>
        </p:spPr>
      </p:pic>
      <p:pic>
        <p:nvPicPr>
          <p:cNvPr id="352" name="Picture 2" descr=""/>
          <p:cNvPicPr/>
          <p:nvPr/>
        </p:nvPicPr>
        <p:blipFill>
          <a:blip r:embed="rId2"/>
          <a:stretch/>
        </p:blipFill>
        <p:spPr>
          <a:xfrm>
            <a:off x="343440" y="3325320"/>
            <a:ext cx="3435840" cy="2844720"/>
          </a:xfrm>
          <a:prstGeom prst="rect">
            <a:avLst/>
          </a:prstGeom>
          <a:ln w="0">
            <a:noFill/>
          </a:ln>
        </p:spPr>
      </p:pic>
      <p:pic>
        <p:nvPicPr>
          <p:cNvPr id="353" name="Picture 3" descr=""/>
          <p:cNvPicPr/>
          <p:nvPr/>
        </p:nvPicPr>
        <p:blipFill>
          <a:blip r:embed="rId3"/>
          <a:stretch/>
        </p:blipFill>
        <p:spPr>
          <a:xfrm>
            <a:off x="3779640" y="1007640"/>
            <a:ext cx="3670560" cy="1747800"/>
          </a:xfrm>
          <a:prstGeom prst="rect">
            <a:avLst/>
          </a:prstGeom>
          <a:ln w="0">
            <a:noFill/>
          </a:ln>
        </p:spPr>
      </p:pic>
      <p:pic>
        <p:nvPicPr>
          <p:cNvPr id="354" name="Picture 4" descr=""/>
          <p:cNvPicPr/>
          <p:nvPr/>
        </p:nvPicPr>
        <p:blipFill>
          <a:blip r:embed="rId4"/>
          <a:stretch/>
        </p:blipFill>
        <p:spPr>
          <a:xfrm>
            <a:off x="3810240" y="3325320"/>
            <a:ext cx="3457800" cy="2844720"/>
          </a:xfrm>
          <a:prstGeom prst="rect">
            <a:avLst/>
          </a:prstGeom>
          <a:ln w="0">
            <a:noFill/>
          </a:ln>
        </p:spPr>
      </p:pic>
      <p:pic>
        <p:nvPicPr>
          <p:cNvPr id="355" name="Picture 5" descr=""/>
          <p:cNvPicPr/>
          <p:nvPr/>
        </p:nvPicPr>
        <p:blipFill>
          <a:blip r:embed="rId5"/>
          <a:srcRect l="0" t="0" r="5345" b="0"/>
          <a:stretch/>
        </p:blipFill>
        <p:spPr>
          <a:xfrm>
            <a:off x="7582680" y="848160"/>
            <a:ext cx="4550760" cy="2066040"/>
          </a:xfrm>
          <a:prstGeom prst="rect">
            <a:avLst/>
          </a:prstGeom>
          <a:ln w="0">
            <a:noFill/>
          </a:ln>
        </p:spPr>
      </p:pic>
      <p:pic>
        <p:nvPicPr>
          <p:cNvPr id="356" name="Picture 6" descr=""/>
          <p:cNvPicPr/>
          <p:nvPr/>
        </p:nvPicPr>
        <p:blipFill>
          <a:blip r:embed="rId6"/>
          <a:stretch/>
        </p:blipFill>
        <p:spPr>
          <a:xfrm>
            <a:off x="7668360" y="3256920"/>
            <a:ext cx="3715560" cy="3135600"/>
          </a:xfrm>
          <a:prstGeom prst="rect">
            <a:avLst/>
          </a:prstGeom>
          <a:ln w="0">
            <a:noFill/>
          </a:ln>
        </p:spPr>
      </p:pic>
      <p:sp>
        <p:nvSpPr>
          <p:cNvPr id="357" name="Rectangle 7"/>
          <p:cNvSpPr/>
          <p:nvPr/>
        </p:nvSpPr>
        <p:spPr>
          <a:xfrm>
            <a:off x="343440" y="511200"/>
            <a:ext cx="69084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1080"/>
                </a:solidFill>
                <a:latin typeface="Consolas"/>
              </a:rPr>
              <a:t>Ordu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58" name="Rectangle 8"/>
          <p:cNvSpPr/>
          <p:nvPr/>
        </p:nvSpPr>
        <p:spPr>
          <a:xfrm>
            <a:off x="3846960" y="511200"/>
            <a:ext cx="11397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1080"/>
                </a:solidFill>
                <a:latin typeface="Consolas"/>
              </a:rPr>
              <a:t>Trabzon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59" name="Rectangle 9"/>
          <p:cNvSpPr/>
          <p:nvPr/>
        </p:nvSpPr>
        <p:spPr>
          <a:xfrm>
            <a:off x="7770240" y="511200"/>
            <a:ext cx="10026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1080"/>
                </a:solidFill>
                <a:latin typeface="Consolas"/>
              </a:rPr>
              <a:t>Manisa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0" name="Picture 2" descr=""/>
          <p:cNvPicPr/>
          <p:nvPr/>
        </p:nvPicPr>
        <p:blipFill>
          <a:blip r:embed="rId1"/>
          <a:stretch/>
        </p:blipFill>
        <p:spPr>
          <a:xfrm>
            <a:off x="7530120" y="1218240"/>
            <a:ext cx="4395240" cy="3989160"/>
          </a:xfrm>
          <a:prstGeom prst="rect">
            <a:avLst/>
          </a:prstGeom>
          <a:ln w="0">
            <a:noFill/>
          </a:ln>
        </p:spPr>
      </p:pic>
      <p:pic>
        <p:nvPicPr>
          <p:cNvPr id="361" name="Picture 3" descr=""/>
          <p:cNvPicPr/>
          <p:nvPr/>
        </p:nvPicPr>
        <p:blipFill>
          <a:blip r:embed="rId2"/>
          <a:stretch/>
        </p:blipFill>
        <p:spPr>
          <a:xfrm>
            <a:off x="3394440" y="4215240"/>
            <a:ext cx="3905280" cy="2642400"/>
          </a:xfrm>
          <a:prstGeom prst="rect">
            <a:avLst/>
          </a:prstGeom>
          <a:ln w="0">
            <a:noFill/>
          </a:ln>
        </p:spPr>
      </p:pic>
      <p:sp>
        <p:nvSpPr>
          <p:cNvPr id="36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V0: </a:t>
            </a: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polygon </a:t>
            </a: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based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363" name="Picture 1" descr=""/>
          <p:cNvPicPr/>
          <p:nvPr/>
        </p:nvPicPr>
        <p:blipFill>
          <a:blip r:embed="rId3"/>
          <a:stretch/>
        </p:blipFill>
        <p:spPr>
          <a:xfrm>
            <a:off x="769680" y="1440720"/>
            <a:ext cx="4236120" cy="3057120"/>
          </a:xfrm>
          <a:prstGeom prst="rect">
            <a:avLst/>
          </a:prstGeom>
          <a:ln w="0">
            <a:noFill/>
          </a:ln>
        </p:spPr>
      </p:pic>
      <p:sp>
        <p:nvSpPr>
          <p:cNvPr id="364" name="Rectangle 6"/>
          <p:cNvSpPr/>
          <p:nvPr/>
        </p:nvSpPr>
        <p:spPr>
          <a:xfrm>
            <a:off x="875160" y="1465560"/>
            <a:ext cx="8654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1080"/>
                </a:solidFill>
                <a:latin typeface="Consolas"/>
              </a:rPr>
              <a:t>Cairo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65" name="Rectangle 7"/>
          <p:cNvSpPr/>
          <p:nvPr/>
        </p:nvSpPr>
        <p:spPr>
          <a:xfrm>
            <a:off x="7469280" y="1027800"/>
            <a:ext cx="18255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1080"/>
                </a:solidFill>
                <a:latin typeface="Consolas"/>
              </a:rPr>
              <a:t>Johannesburg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66" name="Rectangle 8"/>
          <p:cNvSpPr/>
          <p:nvPr/>
        </p:nvSpPr>
        <p:spPr>
          <a:xfrm>
            <a:off x="3394440" y="4396680"/>
            <a:ext cx="81756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1080"/>
                </a:solidFill>
                <a:latin typeface="Consolas"/>
              </a:rPr>
              <a:t>Adana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V1: gridded map </a:t>
            </a: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with no time </a:t>
            </a: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variance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368" name="Picture 2" descr=""/>
          <p:cNvPicPr/>
          <p:nvPr/>
        </p:nvPicPr>
        <p:blipFill>
          <a:blip r:embed="rId1"/>
          <a:stretch/>
        </p:blipFill>
        <p:spPr>
          <a:xfrm>
            <a:off x="273240" y="4166640"/>
            <a:ext cx="3559320" cy="2599200"/>
          </a:xfrm>
          <a:prstGeom prst="rect">
            <a:avLst/>
          </a:prstGeom>
          <a:ln w="0">
            <a:noFill/>
          </a:ln>
        </p:spPr>
      </p:pic>
      <p:sp>
        <p:nvSpPr>
          <p:cNvPr id="369" name="Rectangle 3"/>
          <p:cNvSpPr/>
          <p:nvPr/>
        </p:nvSpPr>
        <p:spPr>
          <a:xfrm>
            <a:off x="754560" y="1629720"/>
            <a:ext cx="9882720" cy="2009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</a:rPr>
              <a:t>Add polygon layers, such as administrative division, buildings, …</a:t>
            </a:r>
            <a:endParaRPr b="0" lang="en-US" sz="18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</a:rPr>
              <a:t>Add raster layers, such as LCZ, night light, …</a:t>
            </a:r>
            <a:endParaRPr b="0" lang="en-US" sz="18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</a:rPr>
              <a:t>Bind data to polygons layers, such as population, area, …</a:t>
            </a:r>
            <a:endParaRPr b="0" lang="en-US" sz="18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</a:rPr>
              <a:t>Rasterize the polygon layers (polygon -&gt; raster)</a:t>
            </a:r>
            <a:endParaRPr b="0" lang="en-US" sz="18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</a:rPr>
              <a:t>Unify the resolution for all the raster layers</a:t>
            </a:r>
            <a:endParaRPr b="0" lang="en-US" sz="18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</a:rPr>
              <a:t>Calculate emission raster</a:t>
            </a:r>
            <a:endParaRPr b="0" lang="en-US" sz="18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b="0" lang="en-US" sz="1800" spc="-1" strike="noStrike">
                <a:solidFill>
                  <a:srgbClr val="000000"/>
                </a:solidFill>
                <a:latin typeface="Consolas"/>
              </a:rPr>
              <a:t>Make output dataset and visualization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70" name="TextBox 4"/>
          <p:cNvSpPr/>
          <p:nvPr/>
        </p:nvSpPr>
        <p:spPr>
          <a:xfrm>
            <a:off x="424080" y="3865680"/>
            <a:ext cx="20998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1080"/>
                </a:solidFill>
                <a:latin typeface="Consolas"/>
              </a:rPr>
              <a:t>Polygon layers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371" name="Picture 5" descr=""/>
          <p:cNvPicPr/>
          <p:nvPr/>
        </p:nvPicPr>
        <p:blipFill>
          <a:blip r:embed="rId2"/>
          <a:stretch/>
        </p:blipFill>
        <p:spPr>
          <a:xfrm>
            <a:off x="4055040" y="3930120"/>
            <a:ext cx="3863160" cy="2861640"/>
          </a:xfrm>
          <a:prstGeom prst="rect">
            <a:avLst/>
          </a:prstGeom>
          <a:ln w="0">
            <a:noFill/>
          </a:ln>
        </p:spPr>
      </p:pic>
      <p:sp>
        <p:nvSpPr>
          <p:cNvPr id="372" name="TextBox 6"/>
          <p:cNvSpPr/>
          <p:nvPr/>
        </p:nvSpPr>
        <p:spPr>
          <a:xfrm>
            <a:off x="4248000" y="3745440"/>
            <a:ext cx="33343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1080"/>
                </a:solidFill>
                <a:latin typeface="Consolas"/>
              </a:rPr>
              <a:t>Polygon + raster layers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373" name="Picture 7" descr=""/>
          <p:cNvPicPr/>
          <p:nvPr/>
        </p:nvPicPr>
        <p:blipFill>
          <a:blip r:embed="rId3"/>
          <a:stretch/>
        </p:blipFill>
        <p:spPr>
          <a:xfrm>
            <a:off x="7835760" y="2861280"/>
            <a:ext cx="2963520" cy="2392920"/>
          </a:xfrm>
          <a:prstGeom prst="rect">
            <a:avLst/>
          </a:prstGeom>
          <a:ln w="0">
            <a:noFill/>
          </a:ln>
        </p:spPr>
      </p:pic>
      <p:sp>
        <p:nvSpPr>
          <p:cNvPr id="374" name="Rectangle 8"/>
          <p:cNvSpPr/>
          <p:nvPr/>
        </p:nvSpPr>
        <p:spPr>
          <a:xfrm>
            <a:off x="8043840" y="2524320"/>
            <a:ext cx="14140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1080"/>
                </a:solidFill>
                <a:latin typeface="Consolas"/>
              </a:rPr>
              <a:t>Rasterize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375" name="Picture 9" descr=""/>
          <p:cNvPicPr/>
          <p:nvPr/>
        </p:nvPicPr>
        <p:blipFill>
          <a:blip r:embed="rId4"/>
          <a:stretch/>
        </p:blipFill>
        <p:spPr>
          <a:xfrm>
            <a:off x="9432000" y="4299480"/>
            <a:ext cx="2650320" cy="2332800"/>
          </a:xfrm>
          <a:prstGeom prst="rect">
            <a:avLst/>
          </a:prstGeom>
          <a:ln w="0">
            <a:noFill/>
          </a:ln>
        </p:spPr>
      </p:pic>
      <p:sp>
        <p:nvSpPr>
          <p:cNvPr id="376" name="Rectangle 10"/>
          <p:cNvSpPr/>
          <p:nvPr/>
        </p:nvSpPr>
        <p:spPr>
          <a:xfrm>
            <a:off x="7910280" y="5100480"/>
            <a:ext cx="1566360" cy="30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Consolas"/>
              </a:rPr>
              <a:t>Building area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377" name="Rectangle 11"/>
          <p:cNvSpPr/>
          <p:nvPr/>
        </p:nvSpPr>
        <p:spPr>
          <a:xfrm>
            <a:off x="9376200" y="6499800"/>
            <a:ext cx="1886400" cy="30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Consolas"/>
              </a:rPr>
              <a:t>Building density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" name="Picture 2" descr=""/>
          <p:cNvPicPr/>
          <p:nvPr/>
        </p:nvPicPr>
        <p:blipFill>
          <a:blip r:embed="rId1"/>
          <a:stretch/>
        </p:blipFill>
        <p:spPr>
          <a:xfrm>
            <a:off x="6885720" y="173880"/>
            <a:ext cx="5195880" cy="4256280"/>
          </a:xfrm>
          <a:prstGeom prst="rect">
            <a:avLst/>
          </a:prstGeom>
          <a:ln w="0">
            <a:noFill/>
          </a:ln>
        </p:spPr>
      </p:pic>
      <p:pic>
        <p:nvPicPr>
          <p:cNvPr id="379" name="Picture 3" descr=""/>
          <p:cNvPicPr/>
          <p:nvPr/>
        </p:nvPicPr>
        <p:blipFill>
          <a:blip r:embed="rId2"/>
          <a:stretch/>
        </p:blipFill>
        <p:spPr>
          <a:xfrm>
            <a:off x="615600" y="240480"/>
            <a:ext cx="4812840" cy="3987000"/>
          </a:xfrm>
          <a:prstGeom prst="rect">
            <a:avLst/>
          </a:prstGeom>
          <a:ln w="0">
            <a:noFill/>
          </a:ln>
        </p:spPr>
      </p:pic>
      <p:sp>
        <p:nvSpPr>
          <p:cNvPr id="380" name="Rectangle 4"/>
          <p:cNvSpPr/>
          <p:nvPr/>
        </p:nvSpPr>
        <p:spPr>
          <a:xfrm>
            <a:off x="550080" y="5474160"/>
            <a:ext cx="80006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1080"/>
                </a:solidFill>
                <a:latin typeface="Consolas"/>
              </a:rPr>
              <a:t>Simple emission</a:t>
            </a:r>
            <a:r>
              <a:rPr b="0" lang="en-US" sz="1800" spc="-1" strike="noStrike">
                <a:solidFill>
                  <a:srgbClr val="000000"/>
                </a:solidFill>
                <a:latin typeface="Consolas"/>
              </a:rPr>
              <a:t> = (density + area*lcz_height)* population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81" name="Rectangle 5"/>
          <p:cNvSpPr/>
          <p:nvPr/>
        </p:nvSpPr>
        <p:spPr>
          <a:xfrm>
            <a:off x="3970080" y="4430520"/>
            <a:ext cx="140940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1080"/>
                </a:solidFill>
                <a:latin typeface="Consolas"/>
              </a:rPr>
              <a:t>100*100 m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82" name="Rectangle 6"/>
          <p:cNvSpPr/>
          <p:nvPr/>
        </p:nvSpPr>
        <p:spPr>
          <a:xfrm>
            <a:off x="10340280" y="4430520"/>
            <a:ext cx="140940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1080"/>
                </a:solidFill>
                <a:latin typeface="Consolas"/>
              </a:rPr>
              <a:t>500*500 m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3" name="Picture 1" descr=""/>
          <p:cNvPicPr/>
          <p:nvPr/>
        </p:nvPicPr>
        <p:blipFill>
          <a:blip r:embed="rId1"/>
          <a:stretch/>
        </p:blipFill>
        <p:spPr>
          <a:xfrm>
            <a:off x="443520" y="0"/>
            <a:ext cx="3892680" cy="2480760"/>
          </a:xfrm>
          <a:prstGeom prst="rect">
            <a:avLst/>
          </a:prstGeom>
          <a:ln w="0">
            <a:noFill/>
          </a:ln>
        </p:spPr>
      </p:pic>
      <p:pic>
        <p:nvPicPr>
          <p:cNvPr id="384" name="Picture 5" descr=""/>
          <p:cNvPicPr/>
          <p:nvPr/>
        </p:nvPicPr>
        <p:blipFill>
          <a:blip r:embed="rId2"/>
          <a:stretch/>
        </p:blipFill>
        <p:spPr>
          <a:xfrm>
            <a:off x="4611240" y="173880"/>
            <a:ext cx="3521520" cy="4148640"/>
          </a:xfrm>
          <a:prstGeom prst="rect">
            <a:avLst/>
          </a:prstGeom>
          <a:ln w="0">
            <a:noFill/>
          </a:ln>
        </p:spPr>
      </p:pic>
      <p:pic>
        <p:nvPicPr>
          <p:cNvPr id="385" name="Picture 3" descr=""/>
          <p:cNvPicPr/>
          <p:nvPr/>
        </p:nvPicPr>
        <p:blipFill>
          <a:blip r:embed="rId3"/>
          <a:stretch/>
        </p:blipFill>
        <p:spPr>
          <a:xfrm>
            <a:off x="443520" y="2316240"/>
            <a:ext cx="3897720" cy="2133000"/>
          </a:xfrm>
          <a:prstGeom prst="rect">
            <a:avLst/>
          </a:prstGeom>
          <a:ln w="0">
            <a:noFill/>
          </a:ln>
        </p:spPr>
      </p:pic>
      <p:pic>
        <p:nvPicPr>
          <p:cNvPr id="386" name="Picture 2" descr=""/>
          <p:cNvPicPr/>
          <p:nvPr/>
        </p:nvPicPr>
        <p:blipFill>
          <a:blip r:embed="rId4"/>
          <a:stretch/>
        </p:blipFill>
        <p:spPr>
          <a:xfrm>
            <a:off x="219600" y="4058280"/>
            <a:ext cx="4345920" cy="2799360"/>
          </a:xfrm>
          <a:prstGeom prst="rect">
            <a:avLst/>
          </a:prstGeom>
          <a:ln w="0">
            <a:noFill/>
          </a:ln>
        </p:spPr>
      </p:pic>
      <p:pic>
        <p:nvPicPr>
          <p:cNvPr id="387" name="Picture 4" descr=""/>
          <p:cNvPicPr/>
          <p:nvPr/>
        </p:nvPicPr>
        <p:blipFill>
          <a:blip r:embed="rId5"/>
          <a:stretch/>
        </p:blipFill>
        <p:spPr>
          <a:xfrm>
            <a:off x="8065440" y="3429000"/>
            <a:ext cx="4017960" cy="3300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Picture 1" descr=""/>
          <p:cNvPicPr/>
          <p:nvPr/>
        </p:nvPicPr>
        <p:blipFill>
          <a:blip r:embed="rId1"/>
          <a:srcRect l="6082" t="5742" r="13494" b="7429"/>
          <a:stretch/>
        </p:blipFill>
        <p:spPr>
          <a:xfrm>
            <a:off x="3972600" y="3543120"/>
            <a:ext cx="3386520" cy="3029040"/>
          </a:xfrm>
          <a:prstGeom prst="rect">
            <a:avLst/>
          </a:prstGeom>
          <a:ln w="0">
            <a:noFill/>
          </a:ln>
        </p:spPr>
      </p:pic>
      <p:sp>
        <p:nvSpPr>
          <p:cNvPr id="389" name="Rectangle 2"/>
          <p:cNvSpPr/>
          <p:nvPr/>
        </p:nvSpPr>
        <p:spPr>
          <a:xfrm>
            <a:off x="235080" y="3457440"/>
            <a:ext cx="8654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1080"/>
                </a:solidFill>
                <a:latin typeface="Consolas"/>
              </a:rPr>
              <a:t>Cairo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90" name="Rectangle 3"/>
          <p:cNvSpPr/>
          <p:nvPr/>
        </p:nvSpPr>
        <p:spPr>
          <a:xfrm>
            <a:off x="258840" y="58680"/>
            <a:ext cx="18255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1080"/>
                </a:solidFill>
                <a:latin typeface="Consolas"/>
              </a:rPr>
              <a:t>Johannesburg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91" name="Rectangle 4"/>
          <p:cNvSpPr/>
          <p:nvPr/>
        </p:nvSpPr>
        <p:spPr>
          <a:xfrm>
            <a:off x="2999880" y="58680"/>
            <a:ext cx="81756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1080"/>
                </a:solidFill>
                <a:latin typeface="Consolas"/>
              </a:rPr>
              <a:t>Adana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92" name="Rectangle 5"/>
          <p:cNvSpPr/>
          <p:nvPr/>
        </p:nvSpPr>
        <p:spPr>
          <a:xfrm>
            <a:off x="3972600" y="3189240"/>
            <a:ext cx="69084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1080"/>
                </a:solidFill>
                <a:latin typeface="Consolas"/>
              </a:rPr>
              <a:t>Ordu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93" name="Rectangle 6"/>
          <p:cNvSpPr/>
          <p:nvPr/>
        </p:nvSpPr>
        <p:spPr>
          <a:xfrm>
            <a:off x="7676640" y="58680"/>
            <a:ext cx="11397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1080"/>
                </a:solidFill>
                <a:latin typeface="Consolas"/>
              </a:rPr>
              <a:t>Trabzon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94" name="Rectangle 7"/>
          <p:cNvSpPr/>
          <p:nvPr/>
        </p:nvSpPr>
        <p:spPr>
          <a:xfrm>
            <a:off x="7659720" y="2319480"/>
            <a:ext cx="10026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1080"/>
                </a:solidFill>
                <a:latin typeface="Consolas"/>
              </a:rPr>
              <a:t>Manisa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395" name="Picture 8" descr=""/>
          <p:cNvPicPr/>
          <p:nvPr/>
        </p:nvPicPr>
        <p:blipFill>
          <a:blip r:embed="rId2"/>
          <a:srcRect l="8905" t="10710" r="3720" b="17058"/>
          <a:stretch/>
        </p:blipFill>
        <p:spPr>
          <a:xfrm>
            <a:off x="7688880" y="2725920"/>
            <a:ext cx="4179240" cy="2201760"/>
          </a:xfrm>
          <a:prstGeom prst="rect">
            <a:avLst/>
          </a:prstGeom>
          <a:ln w="0">
            <a:noFill/>
          </a:ln>
        </p:spPr>
      </p:pic>
      <p:pic>
        <p:nvPicPr>
          <p:cNvPr id="396" name="Picture 9" descr=""/>
          <p:cNvPicPr/>
          <p:nvPr/>
        </p:nvPicPr>
        <p:blipFill>
          <a:blip r:embed="rId3"/>
          <a:srcRect l="13031" t="3832" r="4755" b="6249"/>
          <a:stretch/>
        </p:blipFill>
        <p:spPr>
          <a:xfrm>
            <a:off x="323640" y="428040"/>
            <a:ext cx="2351160" cy="3029040"/>
          </a:xfrm>
          <a:prstGeom prst="rect">
            <a:avLst/>
          </a:prstGeom>
          <a:ln w="0">
            <a:noFill/>
          </a:ln>
        </p:spPr>
      </p:pic>
      <p:pic>
        <p:nvPicPr>
          <p:cNvPr id="397" name="Picture 10" descr=""/>
          <p:cNvPicPr/>
          <p:nvPr/>
        </p:nvPicPr>
        <p:blipFill>
          <a:blip r:embed="rId4"/>
          <a:srcRect l="8408" t="10627" r="3751" b="17452"/>
          <a:stretch/>
        </p:blipFill>
        <p:spPr>
          <a:xfrm>
            <a:off x="7711200" y="428040"/>
            <a:ext cx="4179240" cy="1872360"/>
          </a:xfrm>
          <a:prstGeom prst="rect">
            <a:avLst/>
          </a:prstGeom>
          <a:ln w="0">
            <a:noFill/>
          </a:ln>
        </p:spPr>
      </p:pic>
      <p:pic>
        <p:nvPicPr>
          <p:cNvPr id="398" name="Picture 11" descr=""/>
          <p:cNvPicPr/>
          <p:nvPr/>
        </p:nvPicPr>
        <p:blipFill>
          <a:blip r:embed="rId5"/>
          <a:srcRect l="9406" t="10184" r="3692" b="10941"/>
          <a:stretch/>
        </p:blipFill>
        <p:spPr>
          <a:xfrm>
            <a:off x="2999880" y="428040"/>
            <a:ext cx="4452120" cy="2602800"/>
          </a:xfrm>
          <a:prstGeom prst="rect">
            <a:avLst/>
          </a:prstGeom>
          <a:ln w="0">
            <a:noFill/>
          </a:ln>
        </p:spPr>
      </p:pic>
      <p:pic>
        <p:nvPicPr>
          <p:cNvPr id="399" name="Picture 12" descr=""/>
          <p:cNvPicPr/>
          <p:nvPr/>
        </p:nvPicPr>
        <p:blipFill>
          <a:blip r:embed="rId6"/>
          <a:srcRect l="8205" t="5635" r="4798" b="8551"/>
          <a:stretch/>
        </p:blipFill>
        <p:spPr>
          <a:xfrm>
            <a:off x="319680" y="3826800"/>
            <a:ext cx="3387960" cy="2745720"/>
          </a:xfrm>
          <a:prstGeom prst="rect">
            <a:avLst/>
          </a:prstGeom>
          <a:ln w="0">
            <a:noFill/>
          </a:ln>
        </p:spPr>
      </p:pic>
      <p:sp>
        <p:nvSpPr>
          <p:cNvPr id="400" name="TextBox 13"/>
          <p:cNvSpPr/>
          <p:nvPr/>
        </p:nvSpPr>
        <p:spPr>
          <a:xfrm>
            <a:off x="7587720" y="5557320"/>
            <a:ext cx="4381200" cy="1002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b="0" lang="en-US" sz="1200" spc="-1" strike="noStrike">
                <a:solidFill>
                  <a:srgbClr val="000000"/>
                </a:solidFill>
                <a:latin typeface="Calibri"/>
              </a:rPr>
              <a:t>The figures show the estimated emission weights for each grid, not final emissions. </a:t>
            </a:r>
            <a:endParaRPr b="0" lang="en-US" sz="12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b="0" lang="en-US" sz="1200" spc="-1" strike="noStrike">
                <a:solidFill>
                  <a:srgbClr val="000000"/>
                </a:solidFill>
                <a:latin typeface="Calibri"/>
              </a:rPr>
              <a:t>The light spots in small cities does not indicate a higher emission.</a:t>
            </a:r>
            <a:endParaRPr b="0" lang="en-US" sz="12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b="0" lang="en-US" sz="1200" spc="-1" strike="noStrike">
                <a:solidFill>
                  <a:srgbClr val="000000"/>
                </a:solidFill>
                <a:latin typeface="Calibri"/>
              </a:rPr>
              <a:t>The lighter grids indicate larger emission weights.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401" name="Rectangle 14"/>
          <p:cNvSpPr/>
          <p:nvPr/>
        </p:nvSpPr>
        <p:spPr>
          <a:xfrm>
            <a:off x="7587720" y="4972320"/>
            <a:ext cx="4381200" cy="72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1080"/>
                </a:solidFill>
                <a:latin typeface="Consolas"/>
              </a:rPr>
              <a:t>Simple emission</a:t>
            </a:r>
            <a:r>
              <a:rPr b="0" lang="en-US" sz="1400" spc="-1" strike="noStrike">
                <a:solidFill>
                  <a:srgbClr val="000000"/>
                </a:solidFill>
                <a:latin typeface="Consolas"/>
              </a:rPr>
              <a:t> 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Consolas"/>
              </a:rPr>
              <a:t>= (density + area*lcz_height)* population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2" name="Group 33"/>
          <p:cNvGrpSpPr/>
          <p:nvPr/>
        </p:nvGrpSpPr>
        <p:grpSpPr>
          <a:xfrm>
            <a:off x="3070440" y="3813840"/>
            <a:ext cx="3292560" cy="2591280"/>
            <a:chOff x="3070440" y="3813840"/>
            <a:chExt cx="3292560" cy="2591280"/>
          </a:xfrm>
        </p:grpSpPr>
        <p:sp>
          <p:nvSpPr>
            <p:cNvPr id="403" name="Rectangle 3"/>
            <p:cNvSpPr/>
            <p:nvPr/>
          </p:nvSpPr>
          <p:spPr>
            <a:xfrm>
              <a:off x="3070440" y="3817080"/>
              <a:ext cx="3292560" cy="2588040"/>
            </a:xfrm>
            <a:prstGeom prst="rect">
              <a:avLst/>
            </a:prstGeom>
            <a:solidFill>
              <a:srgbClr val="4472c4"/>
            </a:solidFill>
            <a:ln>
              <a:solidFill>
                <a:srgbClr val="3254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04" name="Rectangle 18"/>
            <p:cNvSpPr/>
            <p:nvPr/>
          </p:nvSpPr>
          <p:spPr>
            <a:xfrm>
              <a:off x="3075120" y="3813840"/>
              <a:ext cx="3120840" cy="3330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en-US" sz="1600" spc="-1" strike="noStrike">
                  <a:solidFill>
                    <a:srgbClr val="f2f2f2"/>
                  </a:solidFill>
                  <a:latin typeface="Calibri"/>
                </a:rPr>
                <a:t>Total Emissions need to be assigned</a:t>
              </a:r>
              <a:endParaRPr b="0" lang="en-US" sz="1600" spc="-1" strike="noStrike">
                <a:latin typeface="Arial"/>
              </a:endParaRPr>
            </a:p>
          </p:txBody>
        </p:sp>
        <p:grpSp>
          <p:nvGrpSpPr>
            <p:cNvPr id="405" name="Group 20"/>
            <p:cNvGrpSpPr/>
            <p:nvPr/>
          </p:nvGrpSpPr>
          <p:grpSpPr>
            <a:xfrm>
              <a:off x="3237120" y="4229640"/>
              <a:ext cx="2907000" cy="1946880"/>
              <a:chOff x="3237120" y="4229640"/>
              <a:chExt cx="2907000" cy="1946880"/>
            </a:xfrm>
          </p:grpSpPr>
          <p:sp>
            <p:nvSpPr>
              <p:cNvPr id="406" name="Rectangle 5"/>
              <p:cNvSpPr/>
              <p:nvPr/>
            </p:nvSpPr>
            <p:spPr>
              <a:xfrm>
                <a:off x="3237120" y="4229640"/>
                <a:ext cx="2907000" cy="1946880"/>
              </a:xfrm>
              <a:prstGeom prst="rect">
                <a:avLst/>
              </a:prstGeom>
              <a:solidFill>
                <a:srgbClr val="5b9bd5"/>
              </a:solidFill>
              <a:ln>
                <a:solidFill>
                  <a:srgbClr val="43729d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/>
            </p:style>
          </p:sp>
          <p:sp>
            <p:nvSpPr>
              <p:cNvPr id="407" name="Rectangle 19"/>
              <p:cNvSpPr/>
              <p:nvPr/>
            </p:nvSpPr>
            <p:spPr>
              <a:xfrm>
                <a:off x="3246480" y="4229640"/>
                <a:ext cx="1467360" cy="33300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t">
                <a:spAutoFit/>
              </a:bodyPr>
              <a:p>
                <a:pPr algn="ctr">
                  <a:lnSpc>
                    <a:spcPct val="100000"/>
                  </a:lnSpc>
                  <a:buNone/>
                </a:pPr>
                <a:r>
                  <a:rPr b="0" lang="en-US" sz="1600" spc="-1" strike="noStrike">
                    <a:solidFill>
                      <a:srgbClr val="f2f2f2"/>
                    </a:solidFill>
                    <a:latin typeface="Calibri"/>
                  </a:rPr>
                  <a:t>Emission Factor</a:t>
                </a:r>
                <a:endParaRPr b="0" lang="en-US" sz="1600" spc="-1" strike="noStrike">
                  <a:latin typeface="Arial"/>
                </a:endParaRPr>
              </a:p>
            </p:txBody>
          </p:sp>
        </p:grpSp>
        <p:sp>
          <p:nvSpPr>
            <p:cNvPr id="408" name="Rectangle 9"/>
            <p:cNvSpPr/>
            <p:nvPr/>
          </p:nvSpPr>
          <p:spPr>
            <a:xfrm>
              <a:off x="3425760" y="4645440"/>
              <a:ext cx="1116720" cy="554760"/>
            </a:xfrm>
            <a:prstGeom prst="rect">
              <a:avLst/>
            </a:prstGeom>
            <a:solidFill>
              <a:srgbClr val="4472c4"/>
            </a:solidFill>
            <a:ln>
              <a:solidFill>
                <a:srgbClr val="3254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en-US" sz="1200" spc="-1" strike="noStrike">
                  <a:solidFill>
                    <a:srgbClr val="ffffff"/>
                  </a:solidFill>
                  <a:latin typeface="Calibri"/>
                </a:rPr>
                <a:t>Heating</a:t>
              </a:r>
              <a:endParaRPr b="0" lang="en-US" sz="1200" spc="-1" strike="noStrike">
                <a:latin typeface="Arial"/>
              </a:endParaRPr>
            </a:p>
          </p:txBody>
        </p:sp>
        <p:sp>
          <p:nvSpPr>
            <p:cNvPr id="409" name="Rectangle 10"/>
            <p:cNvSpPr/>
            <p:nvPr/>
          </p:nvSpPr>
          <p:spPr>
            <a:xfrm>
              <a:off x="3425760" y="5357160"/>
              <a:ext cx="1116720" cy="554760"/>
            </a:xfrm>
            <a:prstGeom prst="rect">
              <a:avLst/>
            </a:prstGeom>
            <a:solidFill>
              <a:srgbClr val="4472c4"/>
            </a:solidFill>
            <a:ln>
              <a:solidFill>
                <a:srgbClr val="c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en-US" sz="1200" spc="-1" strike="noStrike">
                  <a:solidFill>
                    <a:srgbClr val="ffffff"/>
                  </a:solidFill>
                  <a:latin typeface="Calibri"/>
                </a:rPr>
                <a:t>Electricity Usage</a:t>
              </a:r>
              <a:endParaRPr b="0" lang="en-US" sz="1200" spc="-1" strike="noStrike">
                <a:latin typeface="Arial"/>
              </a:endParaRPr>
            </a:p>
          </p:txBody>
        </p:sp>
        <p:sp>
          <p:nvSpPr>
            <p:cNvPr id="410" name="Rectangle 12"/>
            <p:cNvSpPr/>
            <p:nvPr/>
          </p:nvSpPr>
          <p:spPr>
            <a:xfrm>
              <a:off x="4740120" y="5357160"/>
              <a:ext cx="1116720" cy="554760"/>
            </a:xfrm>
            <a:prstGeom prst="rect">
              <a:avLst/>
            </a:prstGeom>
            <a:solidFill>
              <a:srgbClr val="4472c4"/>
            </a:solidFill>
            <a:ln>
              <a:solidFill>
                <a:srgbClr val="c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en-US" sz="1200" spc="-1" strike="noStrike">
                  <a:solidFill>
                    <a:srgbClr val="ffffff"/>
                  </a:solidFill>
                  <a:latin typeface="Calibri"/>
                </a:rPr>
                <a:t>Miscellaneous</a:t>
              </a:r>
              <a:endParaRPr b="0" lang="en-US" sz="1200" spc="-1" strike="noStrike">
                <a:latin typeface="Arial"/>
              </a:endParaRPr>
            </a:p>
          </p:txBody>
        </p:sp>
      </p:grpSp>
      <p:grpSp>
        <p:nvGrpSpPr>
          <p:cNvPr id="411" name="Group 32"/>
          <p:cNvGrpSpPr/>
          <p:nvPr/>
        </p:nvGrpSpPr>
        <p:grpSpPr>
          <a:xfrm>
            <a:off x="176760" y="3571560"/>
            <a:ext cx="2481840" cy="3166920"/>
            <a:chOff x="176760" y="3571560"/>
            <a:chExt cx="2481840" cy="3166920"/>
          </a:xfrm>
        </p:grpSpPr>
        <p:sp>
          <p:nvSpPr>
            <p:cNvPr id="412" name="Rectangle 24"/>
            <p:cNvSpPr/>
            <p:nvPr/>
          </p:nvSpPr>
          <p:spPr>
            <a:xfrm>
              <a:off x="176760" y="3571560"/>
              <a:ext cx="2481840" cy="3166920"/>
            </a:xfrm>
            <a:prstGeom prst="rect">
              <a:avLst/>
            </a:prstGeom>
            <a:solidFill>
              <a:srgbClr val="4472c4"/>
            </a:solidFill>
            <a:ln>
              <a:solidFill>
                <a:srgbClr val="c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13" name="TextBox 25"/>
            <p:cNvSpPr/>
            <p:nvPr/>
          </p:nvSpPr>
          <p:spPr>
            <a:xfrm>
              <a:off x="189360" y="3605400"/>
              <a:ext cx="1629000" cy="3330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0" lang="en-US" sz="1600" spc="-1" strike="noStrike">
                  <a:solidFill>
                    <a:srgbClr val="f2f2f2"/>
                  </a:solidFill>
                  <a:latin typeface="Calibri"/>
                </a:rPr>
                <a:t>Activity Estimator</a:t>
              </a:r>
              <a:endParaRPr b="0" lang="en-US" sz="1600" spc="-1" strike="noStrike">
                <a:latin typeface="Arial"/>
              </a:endParaRPr>
            </a:p>
          </p:txBody>
        </p:sp>
        <p:sp>
          <p:nvSpPr>
            <p:cNvPr id="414" name="Rectangle 26"/>
            <p:cNvSpPr/>
            <p:nvPr/>
          </p:nvSpPr>
          <p:spPr>
            <a:xfrm>
              <a:off x="461160" y="4090320"/>
              <a:ext cx="1950840" cy="615600"/>
            </a:xfrm>
            <a:prstGeom prst="rect">
              <a:avLst/>
            </a:prstGeom>
            <a:solidFill>
              <a:srgbClr val="5b9bd5"/>
            </a:solidFill>
            <a:ln>
              <a:solidFill>
                <a:srgbClr val="43729d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</a:rPr>
                <a:t>Naïve</a:t>
              </a:r>
              <a:endParaRPr b="0" lang="en-US" sz="180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  <a:buNone/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</a:rPr>
                <a:t>f(pop, type)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415" name="Rectangle 27"/>
            <p:cNvSpPr/>
            <p:nvPr/>
          </p:nvSpPr>
          <p:spPr>
            <a:xfrm>
              <a:off x="461160" y="4842720"/>
              <a:ext cx="1950840" cy="615600"/>
            </a:xfrm>
            <a:prstGeom prst="rect">
              <a:avLst/>
            </a:prstGeom>
            <a:solidFill>
              <a:srgbClr val="5b9bd5"/>
            </a:solidFill>
            <a:ln>
              <a:solidFill>
                <a:srgbClr val="43729d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en-US" sz="1600" spc="-1" strike="noStrike">
                  <a:solidFill>
                    <a:srgbClr val="ffffff"/>
                  </a:solidFill>
                  <a:latin typeface="Calibri"/>
                </a:rPr>
                <a:t>Satellite light image</a:t>
              </a:r>
              <a:endParaRPr b="0" lang="en-US" sz="160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  <a:buNone/>
              </a:pPr>
              <a:r>
                <a:rPr b="0" lang="en-US" sz="1600" spc="-1" strike="noStrike">
                  <a:solidFill>
                    <a:srgbClr val="ffffff"/>
                  </a:solidFill>
                  <a:latin typeface="Calibri"/>
                </a:rPr>
                <a:t>f(pop, type, light)</a:t>
              </a:r>
              <a:endParaRPr b="0" lang="en-US" sz="1600" spc="-1" strike="noStrike">
                <a:latin typeface="Arial"/>
              </a:endParaRPr>
            </a:p>
          </p:txBody>
        </p:sp>
        <p:sp>
          <p:nvSpPr>
            <p:cNvPr id="416" name="Rectangle 28"/>
            <p:cNvSpPr/>
            <p:nvPr/>
          </p:nvSpPr>
          <p:spPr>
            <a:xfrm>
              <a:off x="461160" y="5595120"/>
              <a:ext cx="1950840" cy="957240"/>
            </a:xfrm>
            <a:prstGeom prst="rect">
              <a:avLst/>
            </a:prstGeom>
            <a:solidFill>
              <a:srgbClr val="5b9bd5"/>
            </a:solidFill>
            <a:ln>
              <a:solidFill>
                <a:srgbClr val="43729d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</a:rPr>
                <a:t>Based on other data source, TomTom, …</a:t>
              </a:r>
              <a:endParaRPr b="0" lang="en-US" sz="1800" spc="-1" strike="noStrike">
                <a:latin typeface="Arial"/>
              </a:endParaRPr>
            </a:p>
          </p:txBody>
        </p:sp>
      </p:grpSp>
      <p:grpSp>
        <p:nvGrpSpPr>
          <p:cNvPr id="417" name="Group 38"/>
          <p:cNvGrpSpPr/>
          <p:nvPr/>
        </p:nvGrpSpPr>
        <p:grpSpPr>
          <a:xfrm>
            <a:off x="6820920" y="3817080"/>
            <a:ext cx="2685240" cy="2588040"/>
            <a:chOff x="6820920" y="3817080"/>
            <a:chExt cx="2685240" cy="2588040"/>
          </a:xfrm>
        </p:grpSpPr>
        <p:grpSp>
          <p:nvGrpSpPr>
            <p:cNvPr id="418" name="Group 23"/>
            <p:cNvGrpSpPr/>
            <p:nvPr/>
          </p:nvGrpSpPr>
          <p:grpSpPr>
            <a:xfrm>
              <a:off x="6820920" y="3817080"/>
              <a:ext cx="2685240" cy="2588040"/>
              <a:chOff x="6820920" y="3817080"/>
              <a:chExt cx="2685240" cy="2588040"/>
            </a:xfrm>
          </p:grpSpPr>
          <p:sp>
            <p:nvSpPr>
              <p:cNvPr id="419" name="Rectangle 21"/>
              <p:cNvSpPr/>
              <p:nvPr/>
            </p:nvSpPr>
            <p:spPr>
              <a:xfrm>
                <a:off x="6820920" y="3817080"/>
                <a:ext cx="2685240" cy="2588040"/>
              </a:xfrm>
              <a:prstGeom prst="rect">
                <a:avLst/>
              </a:prstGeom>
              <a:solidFill>
                <a:srgbClr val="4472c4"/>
              </a:solidFill>
              <a:ln>
                <a:solidFill>
                  <a:srgbClr val="32549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420" name="Rectangle 22"/>
              <p:cNvSpPr/>
              <p:nvPr/>
            </p:nvSpPr>
            <p:spPr>
              <a:xfrm>
                <a:off x="6825600" y="3825000"/>
                <a:ext cx="1766160" cy="33300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t">
                <a:spAutoFit/>
              </a:bodyPr>
              <a:p>
                <a:pPr algn="ctr">
                  <a:lnSpc>
                    <a:spcPct val="100000"/>
                  </a:lnSpc>
                  <a:buNone/>
                </a:pPr>
                <a:r>
                  <a:rPr b="0" lang="en-US" sz="1600" spc="-1" strike="noStrike">
                    <a:solidFill>
                      <a:srgbClr val="f2f2f2"/>
                    </a:solidFill>
                    <a:latin typeface="Calibri"/>
                  </a:rPr>
                  <a:t>Emission Multiplier</a:t>
                </a:r>
                <a:endParaRPr b="0" lang="en-US" sz="1600" spc="-1" strike="noStrike">
                  <a:latin typeface="Arial"/>
                </a:endParaRPr>
              </a:p>
            </p:txBody>
          </p:sp>
        </p:grpSp>
        <p:sp>
          <p:nvSpPr>
            <p:cNvPr id="421" name="Rectangle 4"/>
            <p:cNvSpPr/>
            <p:nvPr/>
          </p:nvSpPr>
          <p:spPr>
            <a:xfrm>
              <a:off x="7161480" y="4265280"/>
              <a:ext cx="1950840" cy="554760"/>
            </a:xfrm>
            <a:prstGeom prst="rect">
              <a:avLst/>
            </a:prstGeom>
            <a:solidFill>
              <a:srgbClr val="5b9bd5"/>
            </a:solidFill>
            <a:ln>
              <a:solidFill>
                <a:srgbClr val="43729d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en-US" sz="1600" spc="-1" strike="noStrike">
                  <a:solidFill>
                    <a:srgbClr val="ffffff"/>
                  </a:solidFill>
                  <a:latin typeface="Calibri"/>
                </a:rPr>
                <a:t>Population Density</a:t>
              </a:r>
              <a:endParaRPr b="0" lang="en-US" sz="160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  <a:buNone/>
              </a:pPr>
              <a:r>
                <a:rPr b="0" lang="en-US" sz="1600" spc="-1" strike="noStrike">
                  <a:solidFill>
                    <a:srgbClr val="ffffff"/>
                  </a:solidFill>
                  <a:latin typeface="Calibri"/>
                </a:rPr>
                <a:t>f(area, floors, type)</a:t>
              </a:r>
              <a:endParaRPr b="0" lang="en-US" sz="1600" spc="-1" strike="noStrike">
                <a:latin typeface="Arial"/>
              </a:endParaRPr>
            </a:p>
          </p:txBody>
        </p:sp>
        <p:sp>
          <p:nvSpPr>
            <p:cNvPr id="422" name="Rectangle 8"/>
            <p:cNvSpPr/>
            <p:nvPr/>
          </p:nvSpPr>
          <p:spPr>
            <a:xfrm>
              <a:off x="7161480" y="4991040"/>
              <a:ext cx="1950840" cy="554760"/>
            </a:xfrm>
            <a:prstGeom prst="rect">
              <a:avLst/>
            </a:prstGeom>
            <a:solidFill>
              <a:srgbClr val="5b9bd5"/>
            </a:solidFill>
            <a:ln>
              <a:solidFill>
                <a:srgbClr val="43729d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</a:rPr>
                <a:t>Building Type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423" name="Rectangle 37"/>
            <p:cNvSpPr/>
            <p:nvPr/>
          </p:nvSpPr>
          <p:spPr>
            <a:xfrm>
              <a:off x="7161480" y="5716800"/>
              <a:ext cx="1950840" cy="554760"/>
            </a:xfrm>
            <a:prstGeom prst="rect">
              <a:avLst/>
            </a:prstGeom>
            <a:solidFill>
              <a:srgbClr val="5b9bd5"/>
            </a:solidFill>
            <a:ln>
              <a:solidFill>
                <a:srgbClr val="c00000"/>
              </a:solidFill>
              <a:prstDash val="dash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</a:rPr>
                <a:t>Activities</a:t>
              </a:r>
              <a:endParaRPr b="0" lang="en-US" sz="1800" spc="-1" strike="noStrike">
                <a:latin typeface="Arial"/>
              </a:endParaRPr>
            </a:p>
          </p:txBody>
        </p:sp>
      </p:grpSp>
      <p:grpSp>
        <p:nvGrpSpPr>
          <p:cNvPr id="424" name="Group 42"/>
          <p:cNvGrpSpPr/>
          <p:nvPr/>
        </p:nvGrpSpPr>
        <p:grpSpPr>
          <a:xfrm>
            <a:off x="10090440" y="4111200"/>
            <a:ext cx="2009880" cy="1980720"/>
            <a:chOff x="10090440" y="4111200"/>
            <a:chExt cx="2009880" cy="1980720"/>
          </a:xfrm>
        </p:grpSpPr>
        <p:grpSp>
          <p:nvGrpSpPr>
            <p:cNvPr id="425" name="Group 41"/>
            <p:cNvGrpSpPr/>
            <p:nvPr/>
          </p:nvGrpSpPr>
          <p:grpSpPr>
            <a:xfrm>
              <a:off x="10090440" y="4129200"/>
              <a:ext cx="2009880" cy="1962720"/>
              <a:chOff x="10090440" y="4129200"/>
              <a:chExt cx="2009880" cy="1962720"/>
            </a:xfrm>
          </p:grpSpPr>
          <p:sp>
            <p:nvSpPr>
              <p:cNvPr id="426" name="Rectangle 39"/>
              <p:cNvSpPr/>
              <p:nvPr/>
            </p:nvSpPr>
            <p:spPr>
              <a:xfrm>
                <a:off x="10090440" y="4129200"/>
                <a:ext cx="2009880" cy="1962720"/>
              </a:xfrm>
              <a:prstGeom prst="rect">
                <a:avLst/>
              </a:prstGeom>
              <a:solidFill>
                <a:srgbClr val="4472c4"/>
              </a:solidFill>
              <a:ln>
                <a:solidFill>
                  <a:srgbClr val="32549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427" name="Rectangle 6"/>
              <p:cNvSpPr/>
              <p:nvPr/>
            </p:nvSpPr>
            <p:spPr>
              <a:xfrm>
                <a:off x="10454760" y="4551840"/>
                <a:ext cx="1303560" cy="554760"/>
              </a:xfrm>
              <a:prstGeom prst="rect">
                <a:avLst/>
              </a:prstGeom>
              <a:solidFill>
                <a:srgbClr val="5b9bd5"/>
              </a:solidFill>
              <a:ln>
                <a:solidFill>
                  <a:srgbClr val="43729d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  <a:buNone/>
                </a:pPr>
                <a:r>
                  <a:rPr b="0" lang="en-US" sz="1800" spc="-1" strike="noStrike">
                    <a:solidFill>
                      <a:srgbClr val="ffffff"/>
                    </a:solidFill>
                    <a:latin typeface="Calibri"/>
                  </a:rPr>
                  <a:t>Street Level</a:t>
                </a:r>
                <a:endParaRPr b="0" lang="en-US" sz="1800" spc="-1" strike="noStrike">
                  <a:latin typeface="Arial"/>
                </a:endParaRPr>
              </a:p>
            </p:txBody>
          </p:sp>
          <p:sp>
            <p:nvSpPr>
              <p:cNvPr id="428" name="Rectangle 7"/>
              <p:cNvSpPr/>
              <p:nvPr/>
            </p:nvSpPr>
            <p:spPr>
              <a:xfrm>
                <a:off x="10461240" y="5310000"/>
                <a:ext cx="1303560" cy="554760"/>
              </a:xfrm>
              <a:prstGeom prst="rect">
                <a:avLst/>
              </a:prstGeom>
              <a:solidFill>
                <a:srgbClr val="5b9bd5"/>
              </a:solidFill>
              <a:ln>
                <a:solidFill>
                  <a:srgbClr val="43729d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  <a:buNone/>
                </a:pPr>
                <a:r>
                  <a:rPr b="0" lang="en-US" sz="1800" spc="-1" strike="noStrike">
                    <a:solidFill>
                      <a:srgbClr val="ffffff"/>
                    </a:solidFill>
                    <a:latin typeface="Calibri"/>
                  </a:rPr>
                  <a:t>Map Grid</a:t>
                </a:r>
                <a:endParaRPr b="0" lang="en-US" sz="1800" spc="-1" strike="noStrike">
                  <a:latin typeface="Arial"/>
                </a:endParaRPr>
              </a:p>
            </p:txBody>
          </p:sp>
        </p:grpSp>
        <p:sp>
          <p:nvSpPr>
            <p:cNvPr id="429" name="Rectangle 40"/>
            <p:cNvSpPr/>
            <p:nvPr/>
          </p:nvSpPr>
          <p:spPr>
            <a:xfrm>
              <a:off x="10446840" y="4111200"/>
              <a:ext cx="1296720" cy="3330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en-US" sz="1600" spc="-1" strike="noStrike">
                  <a:solidFill>
                    <a:srgbClr val="f2f2f2"/>
                  </a:solidFill>
                  <a:latin typeface="Calibri"/>
                </a:rPr>
                <a:t>CO2 Emission</a:t>
              </a:r>
              <a:endParaRPr b="0" lang="en-US" sz="1600" spc="-1" strike="noStrike">
                <a:latin typeface="Arial"/>
              </a:endParaRPr>
            </a:p>
          </p:txBody>
        </p:sp>
      </p:grpSp>
      <p:grpSp>
        <p:nvGrpSpPr>
          <p:cNvPr id="430" name="Group 59"/>
          <p:cNvGrpSpPr/>
          <p:nvPr/>
        </p:nvGrpSpPr>
        <p:grpSpPr>
          <a:xfrm>
            <a:off x="58680" y="-5400"/>
            <a:ext cx="12170880" cy="3325320"/>
            <a:chOff x="58680" y="-5400"/>
            <a:chExt cx="12170880" cy="3325320"/>
          </a:xfrm>
        </p:grpSpPr>
        <p:grpSp>
          <p:nvGrpSpPr>
            <p:cNvPr id="431" name="Group 52"/>
            <p:cNvGrpSpPr/>
            <p:nvPr/>
          </p:nvGrpSpPr>
          <p:grpSpPr>
            <a:xfrm>
              <a:off x="58680" y="-5400"/>
              <a:ext cx="12170880" cy="3325320"/>
              <a:chOff x="58680" y="-5400"/>
              <a:chExt cx="12170880" cy="3325320"/>
            </a:xfrm>
          </p:grpSpPr>
          <p:grpSp>
            <p:nvGrpSpPr>
              <p:cNvPr id="432" name="Group 46"/>
              <p:cNvGrpSpPr/>
              <p:nvPr/>
            </p:nvGrpSpPr>
            <p:grpSpPr>
              <a:xfrm>
                <a:off x="58680" y="-5400"/>
                <a:ext cx="12170880" cy="3325320"/>
                <a:chOff x="58680" y="-5400"/>
                <a:chExt cx="12170880" cy="3325320"/>
              </a:xfrm>
            </p:grpSpPr>
            <p:sp>
              <p:nvSpPr>
                <p:cNvPr id="433" name="Rectangle 15"/>
                <p:cNvSpPr/>
                <p:nvPr/>
              </p:nvSpPr>
              <p:spPr>
                <a:xfrm>
                  <a:off x="58680" y="-5400"/>
                  <a:ext cx="12170880" cy="3325320"/>
                </a:xfrm>
                <a:prstGeom prst="rect">
                  <a:avLst/>
                </a:prstGeom>
                <a:solidFill>
                  <a:srgbClr val="4472c4"/>
                </a:solidFill>
                <a:ln>
                  <a:solidFill>
                    <a:srgbClr val="32549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434" name="TextBox 35"/>
                <p:cNvSpPr/>
                <p:nvPr/>
              </p:nvSpPr>
              <p:spPr>
                <a:xfrm>
                  <a:off x="108720" y="76680"/>
                  <a:ext cx="2617920" cy="333000"/>
                </a:xfrm>
                <a:prstGeom prst="rect">
                  <a:avLst/>
                </a:prstGeom>
                <a:noFill/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90000" rIns="90000" tIns="45000" bIns="45000" anchor="t">
                  <a:spAutoFit/>
                </a:bodyPr>
                <a:p>
                  <a:pPr>
                    <a:lnSpc>
                      <a:spcPct val="100000"/>
                    </a:lnSpc>
                    <a:buNone/>
                  </a:pPr>
                  <a:r>
                    <a:rPr b="0" lang="en-US" sz="1600" spc="-1" strike="noStrike">
                      <a:solidFill>
                        <a:srgbClr val="f2f2f2"/>
                      </a:solidFill>
                      <a:latin typeface="Calibri"/>
                    </a:rPr>
                    <a:t>Building Floor/Type Estimator</a:t>
                  </a:r>
                  <a:endParaRPr b="0" lang="en-US" sz="1600" spc="-1" strike="noStrike">
                    <a:latin typeface="Arial"/>
                  </a:endParaRPr>
                </a:p>
              </p:txBody>
            </p:sp>
          </p:grpSp>
          <p:sp>
            <p:nvSpPr>
              <p:cNvPr id="435" name="Rectangle 14"/>
              <p:cNvSpPr/>
              <p:nvPr/>
            </p:nvSpPr>
            <p:spPr>
              <a:xfrm>
                <a:off x="252720" y="502920"/>
                <a:ext cx="1950840" cy="1130400"/>
              </a:xfrm>
              <a:prstGeom prst="rect">
                <a:avLst/>
              </a:prstGeom>
              <a:solidFill>
                <a:srgbClr val="5b9bd5"/>
              </a:solidFill>
              <a:ln>
                <a:solidFill>
                  <a:srgbClr val="43729d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  <a:buNone/>
                </a:pPr>
                <a:r>
                  <a:rPr b="0" lang="en-US" sz="1600" spc="-1" strike="noStrike">
                    <a:solidFill>
                      <a:srgbClr val="ffffff"/>
                    </a:solidFill>
                    <a:latin typeface="Calibri"/>
                  </a:rPr>
                  <a:t>Microsoft database</a:t>
                </a:r>
                <a:endParaRPr b="0" lang="en-US" sz="1600" spc="-1" strike="noStrike">
                  <a:latin typeface="Arial"/>
                </a:endParaRPr>
              </a:p>
              <a:p>
                <a:pPr algn="ctr">
                  <a:lnSpc>
                    <a:spcPct val="100000"/>
                  </a:lnSpc>
                  <a:buNone/>
                </a:pPr>
                <a:r>
                  <a:rPr b="0" lang="en-US" sz="1600" spc="-1" strike="noStrike">
                    <a:solidFill>
                      <a:srgbClr val="ffffff"/>
                    </a:solidFill>
                    <a:latin typeface="Calibri"/>
                  </a:rPr>
                  <a:t>(Polygenes only)</a:t>
                </a:r>
                <a:endParaRPr b="0" lang="en-US" sz="1600" spc="-1" strike="noStrike">
                  <a:latin typeface="Arial"/>
                </a:endParaRPr>
              </a:p>
            </p:txBody>
          </p:sp>
          <p:sp>
            <p:nvSpPr>
              <p:cNvPr id="436" name="Rectangle 45"/>
              <p:cNvSpPr/>
              <p:nvPr/>
            </p:nvSpPr>
            <p:spPr>
              <a:xfrm>
                <a:off x="263880" y="1886760"/>
                <a:ext cx="1950840" cy="1130400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rgbClr val="bc8e00"/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  <a:buNone/>
                </a:pPr>
                <a:r>
                  <a:rPr b="0" lang="en-US" sz="1600" spc="-1" strike="noStrike">
                    <a:solidFill>
                      <a:srgbClr val="ffffff"/>
                    </a:solidFill>
                    <a:latin typeface="Calibri"/>
                  </a:rPr>
                  <a:t>Open street map Buildings (OSMB)</a:t>
                </a:r>
                <a:endParaRPr b="0" lang="en-US" sz="1600" spc="-1" strike="noStrike">
                  <a:latin typeface="Arial"/>
                </a:endParaRPr>
              </a:p>
              <a:p>
                <a:pPr algn="ctr">
                  <a:lnSpc>
                    <a:spcPct val="100000"/>
                  </a:lnSpc>
                  <a:buNone/>
                </a:pPr>
                <a:r>
                  <a:rPr b="0" lang="en-US" sz="1600" spc="-1" strike="noStrike">
                    <a:solidFill>
                      <a:srgbClr val="ffffff"/>
                    </a:solidFill>
                    <a:latin typeface="Calibri"/>
                  </a:rPr>
                  <a:t>(Polygene, height, type)</a:t>
                </a:r>
                <a:endParaRPr b="0" lang="en-US" sz="1600" spc="-1" strike="noStrike">
                  <a:latin typeface="Arial"/>
                </a:endParaRPr>
              </a:p>
            </p:txBody>
          </p:sp>
          <p:sp>
            <p:nvSpPr>
              <p:cNvPr id="437" name="Rectangle 47"/>
              <p:cNvSpPr/>
              <p:nvPr/>
            </p:nvSpPr>
            <p:spPr>
              <a:xfrm>
                <a:off x="2477160" y="474120"/>
                <a:ext cx="1950840" cy="2543040"/>
              </a:xfrm>
              <a:prstGeom prst="rect">
                <a:avLst/>
              </a:prstGeom>
              <a:solidFill>
                <a:srgbClr val="5b9bd5"/>
              </a:solidFill>
              <a:ln>
                <a:solidFill>
                  <a:srgbClr val="43729d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  <a:buNone/>
                </a:pPr>
                <a:r>
                  <a:rPr b="0" lang="en-US" sz="1600" spc="-1" strike="noStrike">
                    <a:solidFill>
                      <a:srgbClr val="ffffff"/>
                    </a:solidFill>
                    <a:latin typeface="Calibri"/>
                  </a:rPr>
                  <a:t>1. Compare the polygenes </a:t>
                </a:r>
                <a:endParaRPr b="0" lang="en-US" sz="1600" spc="-1" strike="noStrike">
                  <a:latin typeface="Arial"/>
                </a:endParaRPr>
              </a:p>
              <a:p>
                <a:pPr>
                  <a:lnSpc>
                    <a:spcPct val="100000"/>
                  </a:lnSpc>
                  <a:buNone/>
                </a:pPr>
                <a:endParaRPr b="0" lang="en-US" sz="1600" spc="-1" strike="noStrike">
                  <a:latin typeface="Arial"/>
                </a:endParaRPr>
              </a:p>
              <a:p>
                <a:pPr>
                  <a:lnSpc>
                    <a:spcPct val="100000"/>
                  </a:lnSpc>
                  <a:buNone/>
                </a:pPr>
                <a:r>
                  <a:rPr b="0" lang="en-US" sz="1600" spc="-1" strike="noStrike">
                    <a:solidFill>
                      <a:srgbClr val="ffffff"/>
                    </a:solidFill>
                    <a:latin typeface="Calibri"/>
                  </a:rPr>
                  <a:t>If the polygenes from the two database can be matched, we can train a model  with OSMB and predict on Microsoft database </a:t>
                </a:r>
                <a:endParaRPr b="0" lang="en-US" sz="1600" spc="-1" strike="noStrike">
                  <a:latin typeface="Arial"/>
                </a:endParaRPr>
              </a:p>
              <a:p>
                <a:pPr>
                  <a:lnSpc>
                    <a:spcPct val="100000"/>
                  </a:lnSpc>
                  <a:buNone/>
                </a:pPr>
                <a:endParaRPr b="0" lang="en-US" sz="1600" spc="-1" strike="noStrike">
                  <a:latin typeface="Arial"/>
                </a:endParaRPr>
              </a:p>
            </p:txBody>
          </p:sp>
          <p:sp>
            <p:nvSpPr>
              <p:cNvPr id="438" name="Rectangle 48"/>
              <p:cNvSpPr/>
              <p:nvPr/>
            </p:nvSpPr>
            <p:spPr>
              <a:xfrm>
                <a:off x="4710240" y="466200"/>
                <a:ext cx="1950840" cy="1130400"/>
              </a:xfrm>
              <a:prstGeom prst="rect">
                <a:avLst/>
              </a:prstGeom>
              <a:solidFill>
                <a:srgbClr val="5b9bd5"/>
              </a:solidFill>
              <a:ln>
                <a:solidFill>
                  <a:srgbClr val="43729d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/>
            </p:style>
            <p:txBody>
              <a:bodyPr lIns="90000" rIns="90000" tIns="45000" bIns="45000" anchor="ctr">
                <a:noAutofit/>
              </a:bodyPr>
              <a:p>
                <a:pPr>
                  <a:lnSpc>
                    <a:spcPct val="100000"/>
                  </a:lnSpc>
                  <a:buNone/>
                </a:pPr>
                <a:r>
                  <a:rPr b="0" lang="en-US" sz="1600" spc="-1" strike="noStrike">
                    <a:solidFill>
                      <a:srgbClr val="ffffff"/>
                    </a:solidFill>
                    <a:latin typeface="Calibri"/>
                  </a:rPr>
                  <a:t>2. Find out some other dataset that can be used as </a:t>
                </a:r>
                <a:r>
                  <a:rPr b="1" lang="en-US" sz="1600" spc="-1" strike="noStrike" u="sng">
                    <a:solidFill>
                      <a:srgbClr val="ffffff"/>
                    </a:solidFill>
                    <a:uFillTx/>
                    <a:latin typeface="Calibri"/>
                  </a:rPr>
                  <a:t>Feature</a:t>
                </a:r>
                <a:endParaRPr b="0" lang="en-US" sz="1600" spc="-1" strike="noStrike">
                  <a:latin typeface="Arial"/>
                </a:endParaRPr>
              </a:p>
            </p:txBody>
          </p:sp>
          <p:sp>
            <p:nvSpPr>
              <p:cNvPr id="439" name="Rectangle 49"/>
              <p:cNvSpPr/>
              <p:nvPr/>
            </p:nvSpPr>
            <p:spPr>
              <a:xfrm>
                <a:off x="4712400" y="1883520"/>
                <a:ext cx="1950840" cy="1130400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rgbClr val="bc8e00"/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  <a:buNone/>
                </a:pPr>
                <a:r>
                  <a:rPr b="0" lang="en-US" sz="1600" spc="-1" strike="noStrike">
                    <a:solidFill>
                      <a:srgbClr val="ffffff"/>
                    </a:solidFill>
                    <a:latin typeface="Calibri"/>
                  </a:rPr>
                  <a:t>Landcover, </a:t>
                </a:r>
                <a:endParaRPr b="0" lang="en-US" sz="1600" spc="-1" strike="noStrike">
                  <a:latin typeface="Arial"/>
                </a:endParaRPr>
              </a:p>
              <a:p>
                <a:pPr algn="ctr">
                  <a:lnSpc>
                    <a:spcPct val="100000"/>
                  </a:lnSpc>
                  <a:buNone/>
                </a:pPr>
                <a:r>
                  <a:rPr b="0" lang="en-US" sz="1600" spc="-1" strike="noStrike">
                    <a:solidFill>
                      <a:srgbClr val="ffffff"/>
                    </a:solidFill>
                    <a:latin typeface="Calibri"/>
                  </a:rPr>
                  <a:t>radar, </a:t>
                </a:r>
                <a:endParaRPr b="0" lang="en-US" sz="1600" spc="-1" strike="noStrike">
                  <a:latin typeface="Arial"/>
                </a:endParaRPr>
              </a:p>
              <a:p>
                <a:pPr algn="ctr">
                  <a:lnSpc>
                    <a:spcPct val="100000"/>
                  </a:lnSpc>
                  <a:buNone/>
                </a:pPr>
                <a:r>
                  <a:rPr b="0" lang="en-US" sz="1600" spc="-1" strike="noStrike">
                    <a:solidFill>
                      <a:srgbClr val="ffffff"/>
                    </a:solidFill>
                    <a:latin typeface="Calibri"/>
                  </a:rPr>
                  <a:t>ladar, </a:t>
                </a:r>
                <a:endParaRPr b="0" lang="en-US" sz="1600" spc="-1" strike="noStrike">
                  <a:latin typeface="Arial"/>
                </a:endParaRPr>
              </a:p>
              <a:p>
                <a:pPr algn="ctr">
                  <a:lnSpc>
                    <a:spcPct val="100000"/>
                  </a:lnSpc>
                  <a:buNone/>
                </a:pPr>
                <a:r>
                  <a:rPr b="0" lang="en-US" sz="1600" spc="-1" strike="noStrike">
                    <a:solidFill>
                      <a:srgbClr val="ffffff"/>
                    </a:solidFill>
                    <a:latin typeface="Calibri"/>
                  </a:rPr>
                  <a:t>Light, …</a:t>
                </a:r>
                <a:endParaRPr b="0" lang="en-US" sz="1600" spc="-1" strike="noStrike">
                  <a:latin typeface="Arial"/>
                </a:endParaRPr>
              </a:p>
            </p:txBody>
          </p:sp>
          <p:sp>
            <p:nvSpPr>
              <p:cNvPr id="440" name="Rectangle 51"/>
              <p:cNvSpPr/>
              <p:nvPr/>
            </p:nvSpPr>
            <p:spPr>
              <a:xfrm>
                <a:off x="7045560" y="474120"/>
                <a:ext cx="2352240" cy="2540160"/>
              </a:xfrm>
              <a:prstGeom prst="rect">
                <a:avLst/>
              </a:prstGeom>
              <a:solidFill>
                <a:srgbClr val="5b9bd5"/>
              </a:solidFill>
              <a:ln>
                <a:solidFill>
                  <a:srgbClr val="43729d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  <a:buNone/>
                </a:pPr>
                <a:r>
                  <a:rPr b="0" lang="en-US" sz="1600" spc="-1" strike="noStrike">
                    <a:solidFill>
                      <a:srgbClr val="ffffff"/>
                    </a:solidFill>
                    <a:latin typeface="Calibri"/>
                  </a:rPr>
                  <a:t>3. Build prediction model</a:t>
                </a:r>
                <a:endParaRPr b="0" lang="en-US" sz="1600" spc="-1" strike="noStrike">
                  <a:latin typeface="Arial"/>
                </a:endParaRPr>
              </a:p>
              <a:p>
                <a:pPr>
                  <a:lnSpc>
                    <a:spcPct val="100000"/>
                  </a:lnSpc>
                  <a:buNone/>
                </a:pPr>
                <a:endParaRPr b="0" lang="en-US" sz="1600" spc="-1" strike="noStrike">
                  <a:latin typeface="Arial"/>
                </a:endParaRPr>
              </a:p>
              <a:p>
                <a:pPr>
                  <a:lnSpc>
                    <a:spcPct val="100000"/>
                  </a:lnSpc>
                  <a:buNone/>
                </a:pPr>
                <a:r>
                  <a:rPr b="0" lang="en-US" sz="1600" spc="-1" strike="noStrike" u="sng">
                    <a:solidFill>
                      <a:srgbClr val="ffffff"/>
                    </a:solidFill>
                    <a:uFillTx/>
                    <a:latin typeface="Calibri"/>
                  </a:rPr>
                  <a:t>X</a:t>
                </a:r>
                <a:r>
                  <a:rPr b="0" lang="en-US" sz="1600" spc="-1" strike="noStrike">
                    <a:solidFill>
                      <a:srgbClr val="ffffff"/>
                    </a:solidFill>
                    <a:latin typeface="Calibri"/>
                  </a:rPr>
                  <a:t>: Polygene, Landcover, radar, ladar, light,…</a:t>
                </a:r>
                <a:endParaRPr b="0" lang="en-US" sz="1600" spc="-1" strike="noStrike">
                  <a:latin typeface="Arial"/>
                </a:endParaRPr>
              </a:p>
              <a:p>
                <a:pPr>
                  <a:lnSpc>
                    <a:spcPct val="100000"/>
                  </a:lnSpc>
                  <a:buNone/>
                </a:pPr>
                <a:r>
                  <a:rPr b="0" lang="en-US" sz="1600" spc="-1" strike="noStrike" u="sng">
                    <a:solidFill>
                      <a:srgbClr val="ffffff"/>
                    </a:solidFill>
                    <a:uFillTx/>
                    <a:latin typeface="Calibri"/>
                  </a:rPr>
                  <a:t>Y</a:t>
                </a:r>
                <a:r>
                  <a:rPr b="0" lang="en-US" sz="1600" spc="-1" strike="noStrike">
                    <a:solidFill>
                      <a:srgbClr val="ffffff"/>
                    </a:solidFill>
                    <a:latin typeface="Calibri"/>
                  </a:rPr>
                  <a:t>: Height, type</a:t>
                </a:r>
                <a:endParaRPr b="0" lang="en-US" sz="1600" spc="-1" strike="noStrike">
                  <a:latin typeface="Arial"/>
                </a:endParaRPr>
              </a:p>
              <a:p>
                <a:pPr>
                  <a:lnSpc>
                    <a:spcPct val="100000"/>
                  </a:lnSpc>
                  <a:buNone/>
                </a:pPr>
                <a:r>
                  <a:rPr b="0" lang="en-US" sz="1600" spc="-1" strike="noStrike" u="sng">
                    <a:solidFill>
                      <a:srgbClr val="ffffff"/>
                    </a:solidFill>
                    <a:uFillTx/>
                    <a:latin typeface="Calibri"/>
                  </a:rPr>
                  <a:t>Training/testing</a:t>
                </a:r>
                <a:r>
                  <a:rPr b="0" lang="en-US" sz="1600" spc="-1" strike="noStrike">
                    <a:solidFill>
                      <a:srgbClr val="ffffff"/>
                    </a:solidFill>
                    <a:latin typeface="Calibri"/>
                  </a:rPr>
                  <a:t>: Open street map Buildings</a:t>
                </a:r>
                <a:endParaRPr b="0" lang="en-US" sz="1600" spc="-1" strike="noStrike">
                  <a:latin typeface="Arial"/>
                </a:endParaRPr>
              </a:p>
              <a:p>
                <a:pPr>
                  <a:lnSpc>
                    <a:spcPct val="100000"/>
                  </a:lnSpc>
                  <a:buNone/>
                </a:pPr>
                <a:r>
                  <a:rPr b="0" lang="en-US" sz="1600" spc="-1" strike="noStrike" u="sng">
                    <a:solidFill>
                      <a:srgbClr val="ffffff"/>
                    </a:solidFill>
                    <a:uFillTx/>
                    <a:latin typeface="Calibri"/>
                  </a:rPr>
                  <a:t>Predicting</a:t>
                </a:r>
                <a:r>
                  <a:rPr b="0" lang="en-US" sz="1600" spc="-1" strike="noStrike">
                    <a:solidFill>
                      <a:srgbClr val="ffffff"/>
                    </a:solidFill>
                    <a:latin typeface="Calibri"/>
                  </a:rPr>
                  <a:t>: Microsoft database</a:t>
                </a:r>
                <a:endParaRPr b="0" lang="en-US" sz="1600" spc="-1" strike="noStrike">
                  <a:latin typeface="Arial"/>
                </a:endParaRPr>
              </a:p>
            </p:txBody>
          </p:sp>
        </p:grpSp>
        <p:sp>
          <p:nvSpPr>
            <p:cNvPr id="441" name="Rectangle 58"/>
            <p:cNvSpPr/>
            <p:nvPr/>
          </p:nvSpPr>
          <p:spPr>
            <a:xfrm>
              <a:off x="9594720" y="474120"/>
              <a:ext cx="2352240" cy="2540160"/>
            </a:xfrm>
            <a:prstGeom prst="rect">
              <a:avLst/>
            </a:prstGeom>
            <a:solidFill>
              <a:srgbClr val="5b9bd5"/>
            </a:solidFill>
            <a:ln>
              <a:solidFill>
                <a:srgbClr val="43729d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  <a:buNone/>
              </a:pPr>
              <a:r>
                <a:rPr b="0" lang="en-US" sz="1600" spc="-1" strike="noStrike">
                  <a:solidFill>
                    <a:srgbClr val="ffffff"/>
                  </a:solidFill>
                  <a:latin typeface="Calibri"/>
                </a:rPr>
                <a:t>Type1: Non-deep learning</a:t>
              </a:r>
              <a:endParaRPr b="0" lang="en-US" sz="1600" spc="-1" strike="noStrike">
                <a:latin typeface="Arial"/>
              </a:endParaRPr>
            </a:p>
            <a:p>
              <a:pPr>
                <a:lnSpc>
                  <a:spcPct val="100000"/>
                </a:lnSpc>
                <a:buNone/>
              </a:pPr>
              <a:r>
                <a:rPr b="0" lang="en-US" sz="1600" spc="-1" strike="noStrike">
                  <a:solidFill>
                    <a:srgbClr val="ffffff"/>
                  </a:solidFill>
                  <a:latin typeface="Calibri"/>
                </a:rPr>
                <a:t>We use </a:t>
              </a:r>
              <a:r>
                <a:rPr b="1" lang="en-US" sz="1600" spc="-1" strike="noStrike" u="sng">
                  <a:solidFill>
                    <a:srgbClr val="ffffff"/>
                  </a:solidFill>
                  <a:uFillTx/>
                  <a:latin typeface="Calibri"/>
                </a:rPr>
                <a:t>each polygene </a:t>
              </a:r>
              <a:r>
                <a:rPr b="0" lang="en-US" sz="1600" spc="-1" strike="noStrike">
                  <a:solidFill>
                    <a:srgbClr val="ffffff"/>
                  </a:solidFill>
                  <a:latin typeface="Calibri"/>
                </a:rPr>
                <a:t>as data sample</a:t>
              </a:r>
              <a:endParaRPr b="0" lang="en-US" sz="1600" spc="-1" strike="noStrike">
                <a:latin typeface="Arial"/>
              </a:endParaRPr>
            </a:p>
            <a:p>
              <a:pPr>
                <a:lnSpc>
                  <a:spcPct val="100000"/>
                </a:lnSpc>
                <a:buNone/>
              </a:pPr>
              <a:endParaRPr b="0" lang="en-US" sz="1600" spc="-1" strike="noStrike">
                <a:latin typeface="Arial"/>
              </a:endParaRPr>
            </a:p>
            <a:p>
              <a:pPr>
                <a:lnSpc>
                  <a:spcPct val="100000"/>
                </a:lnSpc>
                <a:buNone/>
              </a:pPr>
              <a:r>
                <a:rPr b="0" lang="en-US" sz="1600" spc="-1" strike="noStrike">
                  <a:solidFill>
                    <a:srgbClr val="ffffff"/>
                  </a:solidFill>
                  <a:latin typeface="Calibri"/>
                </a:rPr>
                <a:t>Type2: Deep learning</a:t>
              </a:r>
              <a:endParaRPr b="0" lang="en-US" sz="1600" spc="-1" strike="noStrike">
                <a:latin typeface="Arial"/>
              </a:endParaRPr>
            </a:p>
            <a:p>
              <a:pPr>
                <a:lnSpc>
                  <a:spcPct val="100000"/>
                </a:lnSpc>
                <a:buNone/>
              </a:pPr>
              <a:r>
                <a:rPr b="0" lang="en-US" sz="1600" spc="-1" strike="noStrike">
                  <a:solidFill>
                    <a:srgbClr val="ffffff"/>
                  </a:solidFill>
                  <a:latin typeface="Calibri"/>
                </a:rPr>
                <a:t>We use </a:t>
              </a:r>
              <a:r>
                <a:rPr b="1" lang="en-US" sz="1600" spc="-1" strike="noStrike" u="sng">
                  <a:solidFill>
                    <a:srgbClr val="ffffff"/>
                  </a:solidFill>
                  <a:uFillTx/>
                  <a:latin typeface="Calibri"/>
                </a:rPr>
                <a:t>map tiles </a:t>
              </a:r>
              <a:r>
                <a:rPr b="0" lang="en-US" sz="1600" spc="-1" strike="noStrike">
                  <a:solidFill>
                    <a:srgbClr val="ffffff"/>
                  </a:solidFill>
                  <a:latin typeface="Calibri"/>
                </a:rPr>
                <a:t>as data sample (we can random sample map tiles from target region as sample)</a:t>
              </a:r>
              <a:endParaRPr b="0" lang="en-US" sz="1600" spc="-1" strike="noStrike">
                <a:latin typeface="Arial"/>
              </a:endParaRPr>
            </a:p>
          </p:txBody>
        </p:sp>
      </p:grpSp>
      <p:sp>
        <p:nvSpPr>
          <p:cNvPr id="442" name="Connector: Elbow 62"/>
          <p:cNvSpPr/>
          <p:nvPr/>
        </p:nvSpPr>
        <p:spPr>
          <a:xfrm flipH="1" flipV="1" rot="5400000">
            <a:off x="4544280" y="3145680"/>
            <a:ext cx="466560" cy="6719040"/>
          </a:xfrm>
          <a:prstGeom prst="bentConnector3">
            <a:avLst>
              <a:gd name="adj1" fmla="val -48964"/>
            </a:avLst>
          </a:prstGeom>
          <a:noFill/>
          <a:ln>
            <a:solidFill>
              <a:srgbClr val="000000"/>
            </a:solidFill>
            <a:tailEnd len="med" type="triangle" w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/>
        </p:style>
      </p:sp>
      <p:sp>
        <p:nvSpPr>
          <p:cNvPr id="443" name="Connector: Elbow 85"/>
          <p:cNvSpPr/>
          <p:nvPr/>
        </p:nvSpPr>
        <p:spPr>
          <a:xfrm flipH="1" rot="16200000">
            <a:off x="6905880" y="2558880"/>
            <a:ext cx="496440" cy="2018880"/>
          </a:xfrm>
          <a:prstGeom prst="bentConnector3">
            <a:avLst>
              <a:gd name="adj1" fmla="val 50000"/>
            </a:avLst>
          </a:prstGeom>
          <a:noFill/>
          <a:ln>
            <a:solidFill>
              <a:srgbClr val="000000"/>
            </a:solidFill>
            <a:tailEnd len="med" type="triangle" w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/>
        </p:style>
      </p:sp>
      <p:sp>
        <p:nvSpPr>
          <p:cNvPr id="444" name="Straight Arrow Connector 87"/>
          <p:cNvSpPr/>
          <p:nvPr/>
        </p:nvSpPr>
        <p:spPr>
          <a:xfrm>
            <a:off x="6363360" y="5111280"/>
            <a:ext cx="4572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/>
            </a:solidFill>
            <a:tailEnd len="med" type="triangle" w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/>
        </p:style>
      </p:sp>
      <p:sp>
        <p:nvSpPr>
          <p:cNvPr id="445" name="Straight Arrow Connector 89"/>
          <p:cNvSpPr/>
          <p:nvPr/>
        </p:nvSpPr>
        <p:spPr>
          <a:xfrm flipV="1">
            <a:off x="9506520" y="5110200"/>
            <a:ext cx="5835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/>
            </a:solidFill>
            <a:tailEnd len="med" type="triangle" w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Contents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8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Preparation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Concept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Datasets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Regions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Grid emission map versions 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V0: polygon based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V1: gridded map with no time variance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V2: gridded map with time variance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V3: map refined with building details from ML models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Uncertainty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6" name="Picture 1" descr=""/>
          <p:cNvPicPr/>
          <p:nvPr/>
        </p:nvPicPr>
        <p:blipFill>
          <a:blip r:embed="rId1"/>
          <a:stretch/>
        </p:blipFill>
        <p:spPr>
          <a:xfrm>
            <a:off x="192600" y="881640"/>
            <a:ext cx="7662960" cy="5637240"/>
          </a:xfrm>
          <a:prstGeom prst="rect">
            <a:avLst/>
          </a:prstGeom>
          <a:ln w="0">
            <a:noFill/>
          </a:ln>
        </p:spPr>
      </p:pic>
      <p:sp>
        <p:nvSpPr>
          <p:cNvPr id="447" name="TextBox 2"/>
          <p:cNvSpPr/>
          <p:nvPr/>
        </p:nvSpPr>
        <p:spPr>
          <a:xfrm>
            <a:off x="367920" y="416520"/>
            <a:ext cx="16441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House numbers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Rectangle 13"/>
          <p:cNvSpPr/>
          <p:nvPr/>
        </p:nvSpPr>
        <p:spPr>
          <a:xfrm>
            <a:off x="800280" y="352080"/>
            <a:ext cx="537192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Calibri"/>
              </a:rPr>
              <a:t>V2 : Non Learnable, Spatial Modifier only</a:t>
            </a:r>
            <a:endParaRPr b="1" lang="en-US" sz="2400" spc="-1" strike="noStrike">
              <a:latin typeface="Arial"/>
            </a:endParaRPr>
          </a:p>
        </p:txBody>
      </p:sp>
      <p:sp>
        <p:nvSpPr>
          <p:cNvPr id="449" name=""/>
          <p:cNvSpPr txBox="1"/>
          <p:nvPr/>
        </p:nvSpPr>
        <p:spPr>
          <a:xfrm>
            <a:off x="914400" y="1143000"/>
            <a:ext cx="6400800" cy="320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1" lang="en-US" sz="1800" spc="-1" strike="noStrike">
                <a:latin typeface="Calibri"/>
              </a:rPr>
              <a:t>Changes brought :</a:t>
            </a:r>
            <a:endParaRPr b="1" lang="en-US" sz="1800" spc="-1" strike="noStrike">
              <a:latin typeface="Calibri"/>
            </a:endParaRPr>
          </a:p>
        </p:txBody>
      </p:sp>
      <p:sp>
        <p:nvSpPr>
          <p:cNvPr id="450" name=""/>
          <p:cNvSpPr txBox="1"/>
          <p:nvPr/>
        </p:nvSpPr>
        <p:spPr>
          <a:xfrm>
            <a:off x="1828800" y="1828800"/>
            <a:ext cx="7772400" cy="40010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latin typeface="Calibri"/>
              </a:rPr>
              <a:t>1. Region boxes are now defined given the GHSL FUA dataset as suggested</a:t>
            </a:r>
            <a:endParaRPr b="0" lang="en-US" sz="1800" spc="-1" strike="noStrike">
              <a:latin typeface="Calibri"/>
            </a:endParaRPr>
          </a:p>
          <a:p>
            <a:r>
              <a:rPr b="0" lang="en-US" sz="1800" spc="-1" strike="noStrike">
                <a:latin typeface="Calibri"/>
              </a:rPr>
              <a:t>    </a:t>
            </a:r>
            <a:r>
              <a:rPr b="0" lang="en-US" sz="1800" spc="-1" strike="noStrike">
                <a:latin typeface="Calibri"/>
                <a:hlinkClick r:id="rId1"/>
              </a:rPr>
              <a:t>https://ghsl.jrc.ec.europa.eu/ghs_fua.php</a:t>
            </a:r>
            <a:r>
              <a:rPr b="0" lang="en-US" sz="1800" spc="-1" strike="noStrike">
                <a:latin typeface="Calibri"/>
              </a:rPr>
              <a:t>  </a:t>
            </a:r>
            <a:endParaRPr b="0" lang="en-US" sz="1800" spc="-1" strike="noStrike">
              <a:latin typeface="Calibri"/>
            </a:endParaRPr>
          </a:p>
          <a:p>
            <a:endParaRPr b="0" lang="en-US" sz="1800" spc="-1" strike="noStrike">
              <a:latin typeface="Calibri"/>
            </a:endParaRPr>
          </a:p>
          <a:p>
            <a:r>
              <a:rPr b="0" lang="en-US" sz="1800" spc="-1" strike="noStrike">
                <a:latin typeface="Calibri"/>
              </a:rPr>
              <a:t>2. Population is taken from the GHSL Population dataset (already gridded,</a:t>
            </a:r>
            <a:endParaRPr b="0" lang="en-US" sz="1800" spc="-1" strike="noStrike">
              <a:latin typeface="Calibri"/>
            </a:endParaRPr>
          </a:p>
          <a:p>
            <a:r>
              <a:rPr b="0" lang="en-US" sz="1800" spc="-1" strike="noStrike">
                <a:latin typeface="Calibri"/>
              </a:rPr>
              <a:t>    </a:t>
            </a:r>
            <a:r>
              <a:rPr b="0" lang="en-US" sz="1800" spc="-1" strike="noStrike">
                <a:latin typeface="Calibri"/>
              </a:rPr>
              <a:t>consistent source)</a:t>
            </a:r>
            <a:endParaRPr b="0" lang="en-US" sz="1800" spc="-1" strike="noStrike">
              <a:latin typeface="Calibri"/>
            </a:endParaRPr>
          </a:p>
          <a:p>
            <a:endParaRPr b="0" lang="en-US" sz="1800" spc="-1" strike="noStrike">
              <a:latin typeface="Calibri"/>
            </a:endParaRPr>
          </a:p>
          <a:p>
            <a:r>
              <a:rPr b="0" lang="en-US" sz="1800" spc="-1" strike="noStrike">
                <a:latin typeface="Calibri"/>
              </a:rPr>
              <a:t>3. Building Height is taken from the GHSL Built-H dataset (takes multiple inputs</a:t>
            </a:r>
            <a:endParaRPr b="0" lang="en-US" sz="1800" spc="-1" strike="noStrike">
              <a:latin typeface="Calibri"/>
            </a:endParaRPr>
          </a:p>
          <a:p>
            <a:r>
              <a:rPr b="0" lang="en-US" sz="1800" spc="-1" strike="noStrike">
                <a:latin typeface="Calibri"/>
              </a:rPr>
              <a:t>    </a:t>
            </a:r>
            <a:r>
              <a:rPr b="0" lang="en-US" sz="1800" spc="-1" strike="noStrike">
                <a:latin typeface="Calibri"/>
              </a:rPr>
              <a:t>that are therefore ignored here)</a:t>
            </a:r>
            <a:endParaRPr b="0" lang="en-US" sz="1800" spc="-1" strike="noStrike">
              <a:latin typeface="Calibri"/>
            </a:endParaRPr>
          </a:p>
          <a:p>
            <a:endParaRPr b="0" lang="en-US" sz="1800" spc="-1" strike="noStrike">
              <a:latin typeface="Calibri"/>
            </a:endParaRPr>
          </a:p>
          <a:p>
            <a:r>
              <a:rPr b="0" lang="en-US" sz="1800" spc="-1" strike="noStrike">
                <a:latin typeface="Calibri"/>
              </a:rPr>
              <a:t>4. Estimator equation is changed accordingly. It becomes :</a:t>
            </a:r>
            <a:endParaRPr b="0" lang="en-US" sz="1800" spc="-1" strike="noStrike">
              <a:latin typeface="Calibri"/>
            </a:endParaRPr>
          </a:p>
          <a:p>
            <a:endParaRPr b="0" lang="en-US" sz="1800" spc="-1" strike="noStrike">
              <a:latin typeface="Calibri"/>
            </a:endParaRPr>
          </a:p>
          <a:p>
            <a:r>
              <a:rPr b="0" i="1" lang="en-US" sz="1800" spc="-1" strike="noStrike">
                <a:latin typeface="Calibri"/>
              </a:rPr>
              <a:t>	</a:t>
            </a:r>
            <a:r>
              <a:rPr b="0" i="1" lang="en-US" sz="1800" spc="-1" strike="noStrike">
                <a:solidFill>
                  <a:srgbClr val="1e6a39"/>
                </a:solidFill>
                <a:latin typeface="Calibri"/>
              </a:rPr>
              <a:t>e = population * nightlight * building_density * building_volume</a:t>
            </a:r>
            <a:endParaRPr b="0" lang="en-US" sz="1800" spc="-1" strike="noStrike">
              <a:latin typeface="Calibri"/>
            </a:endParaRPr>
          </a:p>
          <a:p>
            <a:r>
              <a:rPr b="0" i="1" lang="en-US" sz="1800" spc="-1" strike="noStrike">
                <a:latin typeface="Calibri"/>
              </a:rPr>
              <a:t>    </a:t>
            </a:r>
            <a:r>
              <a:rPr b="0" lang="en-US" sz="1800" spc="-1" strike="noStrike">
                <a:latin typeface="Calibri"/>
              </a:rPr>
              <a:t> </a:t>
            </a:r>
            <a:endParaRPr b="0" lang="en-US" sz="1800" spc="-1" strike="noStrike">
              <a:latin typeface="Calibri"/>
            </a:endParaRPr>
          </a:p>
          <a:p>
            <a:r>
              <a:rPr b="0" lang="en-US" sz="1800" spc="-1" strike="noStrike">
                <a:latin typeface="Calibri"/>
              </a:rPr>
              <a:t>	</a:t>
            </a:r>
            <a:r>
              <a:rPr b="0" lang="en-US" sz="1800" spc="-1" strike="noStrike">
                <a:latin typeface="Calibri"/>
              </a:rPr>
              <a:t>where </a:t>
            </a:r>
            <a:r>
              <a:rPr b="0" i="1" lang="en-US" sz="1800" spc="-1" strike="noStrike">
                <a:solidFill>
                  <a:srgbClr val="1e6a39"/>
                </a:solidFill>
                <a:latin typeface="Calibri"/>
              </a:rPr>
              <a:t>building_volume = building_area * building_height</a:t>
            </a:r>
            <a:endParaRPr b="0" lang="en-US" sz="1800" spc="-1" strike="noStrike">
              <a:latin typeface="Calibri"/>
            </a:endParaRPr>
          </a:p>
          <a:p>
            <a:r>
              <a:rPr b="0" i="1" lang="en-US" sz="1800" spc="-1" strike="noStrike">
                <a:latin typeface="Calibri"/>
              </a:rPr>
              <a:t>	</a:t>
            </a:r>
            <a:endParaRPr b="0" lang="en-US" sz="1800" spc="-1" strike="noStrike">
              <a:latin typeface="Calibri"/>
            </a:endParaRPr>
          </a:p>
          <a:p>
            <a:endParaRPr b="0" lang="en-US" sz="1800" spc="-1" strike="noStrike">
              <a:latin typeface="Calibri"/>
            </a:endParaRPr>
          </a:p>
          <a:p>
            <a:endParaRPr b="0" lang="en-US" sz="1800" spc="-1" strike="noStrike"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Rectangle 1"/>
          <p:cNvSpPr/>
          <p:nvPr/>
        </p:nvSpPr>
        <p:spPr>
          <a:xfrm>
            <a:off x="800280" y="352080"/>
            <a:ext cx="537192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Calibri"/>
              </a:rPr>
              <a:t>V2 : Non Learnable, Spatial Modifier only</a:t>
            </a:r>
            <a:endParaRPr b="1" lang="en-US" sz="2400" spc="-1" strike="noStrike">
              <a:latin typeface="Arial"/>
            </a:endParaRPr>
          </a:p>
        </p:txBody>
      </p:sp>
      <p:graphicFrame>
        <p:nvGraphicFramePr>
          <p:cNvPr id="452" name="Table 1"/>
          <p:cNvGraphicFramePr/>
          <p:nvPr/>
        </p:nvGraphicFramePr>
        <p:xfrm>
          <a:off x="1143000" y="914400"/>
          <a:ext cx="10152360" cy="5697720"/>
        </p:xfrm>
        <a:graphic>
          <a:graphicData uri="http://schemas.openxmlformats.org/drawingml/2006/table">
            <a:tbl>
              <a:tblPr/>
              <a:tblGrid>
                <a:gridCol w="3384000"/>
                <a:gridCol w="3384000"/>
                <a:gridCol w="3384360"/>
              </a:tblGrid>
              <a:tr h="27036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1" lang="en-US" sz="14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Resolution Level </a:t>
                      </a:r>
                      <a:endParaRPr b="0" lang="en-US" sz="1400" spc="-1" strike="noStrike">
                        <a:latin typeface="Times New Roman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1" lang="en-US" sz="14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data</a:t>
                      </a:r>
                      <a:endParaRPr b="0" lang="en-US" sz="1400" spc="-1" strike="noStrike">
                        <a:latin typeface="Times New Roman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1" lang="en-US" sz="14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source</a:t>
                      </a:r>
                      <a:endParaRPr b="0" lang="en-US" sz="1400" spc="-1" strike="noStrike">
                        <a:latin typeface="Times New Roman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472c4"/>
                    </a:solidFill>
                  </a:tcPr>
                </a:tc>
              </a:tr>
              <a:tr h="270360">
                <a:tc rowSpan="4">
                  <a:txBody>
                    <a:bodyPr anchor="t">
                      <a:noAutofit/>
                    </a:bodyPr>
                    <a:p>
                      <a:r>
                        <a:rPr b="0" lang="en-US" sz="1400" spc="-1" strike="noStrike">
                          <a:latin typeface="Calibri"/>
                        </a:rPr>
                        <a:t>Polygon Level</a:t>
                      </a:r>
                      <a:endParaRPr b="0" lang="en-US" sz="1400" spc="-1" strike="noStrike">
                        <a:latin typeface="Times New Roman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Building number, area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 rowSpan="7">
                  <a:txBody>
                    <a:bodyPr anchor="t">
                      <a:noAutofit/>
                    </a:bodyPr>
                    <a:p>
                      <a:r>
                        <a:rPr b="0" lang="en-US" sz="1400" spc="-1" strike="noStrike">
                          <a:latin typeface="Times New Roman"/>
                        </a:rPr>
                        <a:t>MS Building dataset </a:t>
                      </a:r>
                      <a:endParaRPr b="0" lang="en-US" sz="1400" spc="-1" strike="noStrike">
                        <a:latin typeface="Times New Roman"/>
                      </a:endParaRPr>
                    </a:p>
                    <a:p>
                      <a:r>
                        <a:rPr b="0" lang="en-US" sz="1400" spc="-1" strike="noStrike" u="sng">
                          <a:solidFill>
                            <a:srgbClr val="0563c1"/>
                          </a:solidFill>
                          <a:uFillTx/>
                          <a:latin typeface="Calibri"/>
                          <a:hlinkClick r:id="rId1"/>
                        </a:rPr>
                        <a:t>https://github.com/microsoft/USBuildingFootprints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</a:tr>
              <a:tr h="270360">
                <a:tc vMerge="1"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 vMerge="1"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  <a:tr h="270360">
                <a:tc vMerge="1"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 vMerge="1"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  <a:tr h="270360">
                <a:tc vMerge="1"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 vMerge="1"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  <a:tr h="270360">
                <a:tc rowSpan="3"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 vMerge="1"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  <a:tr h="270360">
                <a:tc vMerge="1"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 vMerge="1"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  <a:tr h="270360">
                <a:tc vMerge="1"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 vMerge="1"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  <a:tr h="270360">
                <a:tc rowSpan="2"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 rowSpan="2"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</a:tr>
              <a:tr h="1071360">
                <a:tc vMerge="1"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 vMerge="1"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  <a:tr h="270360">
                <a:tc rowSpan="8"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Grid level</a:t>
                      </a:r>
                      <a:endParaRPr b="0" lang="en-US" sz="1400" spc="-1" strike="noStrike">
                        <a:latin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endParaRPr b="0" lang="en-US" sz="1400" spc="-1" strike="noStrike">
                        <a:latin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endParaRPr b="0" lang="en-US" sz="1400" spc="-1" strike="noStrike">
                        <a:latin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endParaRPr b="0" lang="en-US" sz="1400" spc="-1" strike="noStrike">
                        <a:latin typeface="Times New Roman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GHSL Population</a:t>
                      </a:r>
                      <a:endParaRPr b="0" lang="en-US" sz="1400" spc="-1" strike="noStrike">
                        <a:latin typeface="Times New Roman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r>
                        <a:rPr b="0" lang="en-US" sz="1000" spc="-1" strike="noStrike" u="sng">
                          <a:solidFill>
                            <a:srgbClr val="0563c1"/>
                          </a:solidFill>
                          <a:uFillTx/>
                          <a:latin typeface="Calibri"/>
                          <a:hlinkClick r:id="rId2"/>
                        </a:rPr>
                        <a:t>https://ghsl.jrc.ec.europa.eu/ghs_pop2022.php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</a:tr>
              <a:tr h="270360">
                <a:tc vMerge="1"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EU, VIIRS nightlights (alternative ?)</a:t>
                      </a:r>
                      <a:endParaRPr b="0" lang="en-US" sz="1400" spc="-1" strike="noStrike">
                        <a:latin typeface="Times New Roman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-US" sz="1000" spc="-1" strike="noStrike" u="sng">
                          <a:solidFill>
                            <a:srgbClr val="0563c1"/>
                          </a:solidFill>
                          <a:uFillTx/>
                          <a:latin typeface="Calibri"/>
                          <a:hlinkClick r:id="rId3"/>
                        </a:rPr>
                        <a:t>https://eogdata.mines.edu/products/vnl/</a:t>
                      </a:r>
                      <a:endParaRPr b="0" lang="en-US" sz="1000" spc="-1" strike="noStrike">
                        <a:latin typeface="Times New Roman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</a:tr>
              <a:tr h="270360">
                <a:tc vMerge="1"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GHSL Building Height</a:t>
                      </a:r>
                      <a:endParaRPr b="0" lang="en-US" sz="1400" spc="-1" strike="noStrike">
                        <a:latin typeface="Times New Roman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r>
                        <a:rPr b="0" lang="en-US" sz="1000" spc="-1" strike="noStrike" u="sng">
                          <a:solidFill>
                            <a:srgbClr val="0563c1"/>
                          </a:solidFill>
                          <a:uFillTx/>
                          <a:latin typeface="Calibri"/>
                          <a:hlinkClick r:id="rId4"/>
                        </a:rPr>
                        <a:t>https://ghsl.jrc.ec.europa.eu/ghs_buH2022.php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</a:tr>
              <a:tr h="285480">
                <a:tc vMerge="1"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</a:tr>
              <a:tr h="285480">
                <a:tc vMerge="1"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</a:tr>
              <a:tr h="270360">
                <a:tc vMerge="1"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</a:tr>
              <a:tr h="270360">
                <a:tc vMerge="1"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</a:tr>
              <a:tr h="270360">
                <a:tc vMerge="1"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</a:tr>
            </a:tbl>
          </a:graphicData>
        </a:graphic>
      </p:graphicFrame>
      <p:sp>
        <p:nvSpPr>
          <p:cNvPr id="453" name=""/>
          <p:cNvSpPr/>
          <p:nvPr/>
        </p:nvSpPr>
        <p:spPr>
          <a:xfrm>
            <a:off x="685800" y="5257800"/>
            <a:ext cx="10744200" cy="1600200"/>
          </a:xfrm>
          <a:prstGeom prst="rect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Rectangle 20"/>
          <p:cNvSpPr/>
          <p:nvPr/>
        </p:nvSpPr>
        <p:spPr>
          <a:xfrm>
            <a:off x="800280" y="352080"/>
            <a:ext cx="537192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Calibri"/>
              </a:rPr>
              <a:t>V2 : Non Learnable, Spatial Modifier only</a:t>
            </a:r>
            <a:endParaRPr b="1" lang="en-US" sz="2400" spc="-1" strike="noStrike">
              <a:latin typeface="Arial"/>
            </a:endParaRPr>
          </a:p>
        </p:txBody>
      </p:sp>
      <p:pic>
        <p:nvPicPr>
          <p:cNvPr id="455" name="" descr=""/>
          <p:cNvPicPr/>
          <p:nvPr/>
        </p:nvPicPr>
        <p:blipFill>
          <a:blip r:embed="rId1"/>
          <a:stretch/>
        </p:blipFill>
        <p:spPr>
          <a:xfrm>
            <a:off x="914400" y="1476720"/>
            <a:ext cx="4371480" cy="2180880"/>
          </a:xfrm>
          <a:prstGeom prst="rect">
            <a:avLst/>
          </a:prstGeom>
          <a:ln w="0">
            <a:noFill/>
          </a:ln>
        </p:spPr>
      </p:pic>
      <p:sp>
        <p:nvSpPr>
          <p:cNvPr id="456" name=""/>
          <p:cNvSpPr txBox="1"/>
          <p:nvPr/>
        </p:nvSpPr>
        <p:spPr>
          <a:xfrm>
            <a:off x="914400" y="1130400"/>
            <a:ext cx="2057400" cy="355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latin typeface="Calibri"/>
              </a:rPr>
              <a:t>Population</a:t>
            </a:r>
            <a:r>
              <a:rPr b="0" lang="en-US" sz="1800" spc="-1" strike="noStrike">
                <a:latin typeface="Arial"/>
              </a:rPr>
              <a:t> 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457" name="" descr=""/>
          <p:cNvPicPr/>
          <p:nvPr/>
        </p:nvPicPr>
        <p:blipFill>
          <a:blip r:embed="rId2"/>
          <a:stretch/>
        </p:blipFill>
        <p:spPr>
          <a:xfrm>
            <a:off x="886320" y="4219920"/>
            <a:ext cx="4371480" cy="2180880"/>
          </a:xfrm>
          <a:prstGeom prst="rect">
            <a:avLst/>
          </a:prstGeom>
          <a:ln w="0">
            <a:noFill/>
          </a:ln>
        </p:spPr>
      </p:pic>
      <p:sp>
        <p:nvSpPr>
          <p:cNvPr id="458" name=""/>
          <p:cNvSpPr txBox="1"/>
          <p:nvPr/>
        </p:nvSpPr>
        <p:spPr>
          <a:xfrm>
            <a:off x="894600" y="3867120"/>
            <a:ext cx="2057400" cy="576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latin typeface="Calibri"/>
              </a:rPr>
              <a:t>Nightlight</a:t>
            </a:r>
            <a:endParaRPr b="0" lang="en-US" sz="1800" spc="-1" strike="noStrike">
              <a:latin typeface="Arial"/>
            </a:endParaRPr>
          </a:p>
          <a:p>
            <a:endParaRPr b="0" lang="en-US" sz="1800" spc="-1" strike="noStrike">
              <a:latin typeface="Arial"/>
            </a:endParaRPr>
          </a:p>
        </p:txBody>
      </p:sp>
      <p:pic>
        <p:nvPicPr>
          <p:cNvPr id="459" name="" descr=""/>
          <p:cNvPicPr/>
          <p:nvPr/>
        </p:nvPicPr>
        <p:blipFill>
          <a:blip r:embed="rId3"/>
          <a:stretch/>
        </p:blipFill>
        <p:spPr>
          <a:xfrm>
            <a:off x="6829920" y="1476720"/>
            <a:ext cx="4371480" cy="2180880"/>
          </a:xfrm>
          <a:prstGeom prst="rect">
            <a:avLst/>
          </a:prstGeom>
          <a:ln w="0">
            <a:noFill/>
          </a:ln>
        </p:spPr>
      </p:pic>
      <p:sp>
        <p:nvSpPr>
          <p:cNvPr id="460" name=""/>
          <p:cNvSpPr txBox="1"/>
          <p:nvPr/>
        </p:nvSpPr>
        <p:spPr>
          <a:xfrm>
            <a:off x="6858000" y="1143000"/>
            <a:ext cx="2057400" cy="320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latin typeface="Calibri"/>
              </a:rPr>
              <a:t>Building Height</a:t>
            </a:r>
            <a:endParaRPr b="0" lang="en-US" sz="1800" spc="-1" strike="noStrike">
              <a:latin typeface="Calibri"/>
            </a:endParaRPr>
          </a:p>
        </p:txBody>
      </p:sp>
      <p:pic>
        <p:nvPicPr>
          <p:cNvPr id="461" name="" descr=""/>
          <p:cNvPicPr/>
          <p:nvPr/>
        </p:nvPicPr>
        <p:blipFill>
          <a:blip r:embed="rId4"/>
          <a:stretch/>
        </p:blipFill>
        <p:spPr>
          <a:xfrm>
            <a:off x="6829920" y="3988800"/>
            <a:ext cx="2999880" cy="2869200"/>
          </a:xfrm>
          <a:prstGeom prst="rect">
            <a:avLst/>
          </a:prstGeom>
          <a:ln w="0">
            <a:noFill/>
          </a:ln>
        </p:spPr>
      </p:pic>
      <p:sp>
        <p:nvSpPr>
          <p:cNvPr id="462" name=""/>
          <p:cNvSpPr txBox="1"/>
          <p:nvPr/>
        </p:nvSpPr>
        <p:spPr>
          <a:xfrm>
            <a:off x="10058400" y="5029200"/>
            <a:ext cx="2057400" cy="806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latin typeface="Calibri"/>
              </a:rPr>
              <a:t>Building Density</a:t>
            </a:r>
            <a:endParaRPr b="0" lang="en-US" sz="1800" spc="-1" strike="noStrike">
              <a:latin typeface="Arial"/>
            </a:endParaRPr>
          </a:p>
          <a:p>
            <a:endParaRPr b="0" lang="en-US" sz="1800" spc="-1" strike="noStrike">
              <a:latin typeface="Arial"/>
            </a:endParaRPr>
          </a:p>
          <a:p>
            <a:endParaRPr b="0" lang="en-US" sz="1800" spc="-1" strike="noStrike">
              <a:latin typeface="Arial"/>
            </a:endParaRPr>
          </a:p>
        </p:txBody>
      </p:sp>
      <p:sp>
        <p:nvSpPr>
          <p:cNvPr id="463" name=""/>
          <p:cNvSpPr txBox="1"/>
          <p:nvPr/>
        </p:nvSpPr>
        <p:spPr>
          <a:xfrm>
            <a:off x="894960" y="3867480"/>
            <a:ext cx="2057400" cy="576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latin typeface="Calibri"/>
              </a:rPr>
              <a:t>Nightlight</a:t>
            </a:r>
            <a:endParaRPr b="0" lang="en-US" sz="1800" spc="-1" strike="noStrike">
              <a:latin typeface="Arial"/>
            </a:endParaRPr>
          </a:p>
          <a:p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Rectangle 23"/>
          <p:cNvSpPr/>
          <p:nvPr/>
        </p:nvSpPr>
        <p:spPr>
          <a:xfrm>
            <a:off x="800280" y="352080"/>
            <a:ext cx="537192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Calibri"/>
              </a:rPr>
              <a:t>V2 : Non Learnable, Spatial Modifier only</a:t>
            </a:r>
            <a:endParaRPr b="1" lang="en-US" sz="2400" spc="-1" strike="noStrike">
              <a:latin typeface="Arial"/>
            </a:endParaRPr>
          </a:p>
        </p:txBody>
      </p:sp>
      <p:sp>
        <p:nvSpPr>
          <p:cNvPr id="465" name=""/>
          <p:cNvSpPr txBox="1"/>
          <p:nvPr/>
        </p:nvSpPr>
        <p:spPr>
          <a:xfrm>
            <a:off x="914400" y="1130400"/>
            <a:ext cx="2057400" cy="320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latin typeface="Calibri"/>
              </a:rPr>
              <a:t>V1 estimation</a:t>
            </a:r>
            <a:endParaRPr b="0" lang="en-US" sz="1800" spc="-1" strike="noStrike">
              <a:latin typeface="Calibri"/>
            </a:endParaRPr>
          </a:p>
        </p:txBody>
      </p:sp>
      <p:sp>
        <p:nvSpPr>
          <p:cNvPr id="466" name=""/>
          <p:cNvSpPr txBox="1"/>
          <p:nvPr/>
        </p:nvSpPr>
        <p:spPr>
          <a:xfrm>
            <a:off x="6858000" y="1143000"/>
            <a:ext cx="2057400" cy="320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latin typeface="Calibri"/>
              </a:rPr>
              <a:t>V2 estimation</a:t>
            </a:r>
            <a:endParaRPr b="0" lang="en-US" sz="1800" spc="-1" strike="noStrike">
              <a:latin typeface="Calibri"/>
            </a:endParaRPr>
          </a:p>
        </p:txBody>
      </p:sp>
      <p:pic>
        <p:nvPicPr>
          <p:cNvPr id="467" name="" descr=""/>
          <p:cNvPicPr/>
          <p:nvPr/>
        </p:nvPicPr>
        <p:blipFill>
          <a:blip r:embed="rId1"/>
          <a:stretch/>
        </p:blipFill>
        <p:spPr>
          <a:xfrm>
            <a:off x="914400" y="1600200"/>
            <a:ext cx="5363640" cy="4804200"/>
          </a:xfrm>
          <a:prstGeom prst="rect">
            <a:avLst/>
          </a:prstGeom>
          <a:ln w="0">
            <a:noFill/>
          </a:ln>
        </p:spPr>
      </p:pic>
      <p:pic>
        <p:nvPicPr>
          <p:cNvPr id="468" name="" descr=""/>
          <p:cNvPicPr/>
          <p:nvPr/>
        </p:nvPicPr>
        <p:blipFill>
          <a:blip r:embed="rId2"/>
          <a:stretch/>
        </p:blipFill>
        <p:spPr>
          <a:xfrm>
            <a:off x="6756120" y="1600200"/>
            <a:ext cx="5359680" cy="4800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Rectangle 33"/>
          <p:cNvSpPr/>
          <p:nvPr/>
        </p:nvSpPr>
        <p:spPr>
          <a:xfrm>
            <a:off x="800280" y="352080"/>
            <a:ext cx="537192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Calibri"/>
              </a:rPr>
              <a:t>V2 : Non Learnable, Spatial Modifier only</a:t>
            </a:r>
            <a:endParaRPr b="1" lang="en-US" sz="2400" spc="-1" strike="noStrike">
              <a:latin typeface="Arial"/>
            </a:endParaRPr>
          </a:p>
        </p:txBody>
      </p:sp>
      <p:sp>
        <p:nvSpPr>
          <p:cNvPr id="470" name=""/>
          <p:cNvSpPr txBox="1"/>
          <p:nvPr/>
        </p:nvSpPr>
        <p:spPr>
          <a:xfrm>
            <a:off x="1720800" y="1337760"/>
            <a:ext cx="3657600" cy="9590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1" lang="en-US" sz="1800" spc="-1" strike="noStrike">
                <a:latin typeface="Calibri"/>
              </a:rPr>
              <a:t>Difference Map : </a:t>
            </a:r>
            <a:endParaRPr b="0" lang="en-US" sz="1800" spc="-1" strike="noStrike">
              <a:latin typeface="Calibri"/>
            </a:endParaRPr>
          </a:p>
          <a:p>
            <a:endParaRPr b="0" lang="en-US" sz="1800" spc="-1" strike="noStrike">
              <a:latin typeface="Calibri"/>
            </a:endParaRPr>
          </a:p>
          <a:p>
            <a:r>
              <a:rPr b="0" lang="en-US" sz="1800" spc="-1" strike="noStrike">
                <a:latin typeface="Calibri"/>
              </a:rPr>
              <a:t>Population </a:t>
            </a:r>
            <a:r>
              <a:rPr b="0" i="1" lang="en-US" sz="1800" spc="-1" strike="noStrike">
                <a:latin typeface="Calibri"/>
              </a:rPr>
              <a:t>vs </a:t>
            </a:r>
            <a:r>
              <a:rPr b="0" lang="en-US" sz="1800" spc="-1" strike="noStrike">
                <a:latin typeface="Calibri"/>
              </a:rPr>
              <a:t>Building Height</a:t>
            </a:r>
            <a:endParaRPr b="0" lang="en-US" sz="1800" spc="-1" strike="noStrike">
              <a:latin typeface="Calibri"/>
            </a:endParaRPr>
          </a:p>
          <a:p>
            <a:endParaRPr b="0" lang="en-US" sz="1400" spc="-1" strike="noStrike">
              <a:latin typeface="Calibri"/>
            </a:endParaRPr>
          </a:p>
        </p:txBody>
      </p:sp>
      <p:pic>
        <p:nvPicPr>
          <p:cNvPr id="471" name="" descr=""/>
          <p:cNvPicPr/>
          <p:nvPr/>
        </p:nvPicPr>
        <p:blipFill>
          <a:blip r:embed="rId1"/>
          <a:stretch/>
        </p:blipFill>
        <p:spPr>
          <a:xfrm>
            <a:off x="1799280" y="2286000"/>
            <a:ext cx="5342760" cy="4343400"/>
          </a:xfrm>
          <a:prstGeom prst="rect">
            <a:avLst/>
          </a:prstGeom>
          <a:ln w="0">
            <a:noFill/>
          </a:ln>
        </p:spPr>
      </p:pic>
      <p:sp>
        <p:nvSpPr>
          <p:cNvPr id="472" name=""/>
          <p:cNvSpPr/>
          <p:nvPr/>
        </p:nvSpPr>
        <p:spPr>
          <a:xfrm>
            <a:off x="7772400" y="2286000"/>
            <a:ext cx="3429000" cy="1371600"/>
          </a:xfrm>
          <a:prstGeom prst="rect">
            <a:avLst/>
          </a:prstGeom>
          <a:solidFill>
            <a:srgbClr val="355269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73" name=""/>
          <p:cNvSpPr txBox="1"/>
          <p:nvPr/>
        </p:nvSpPr>
        <p:spPr>
          <a:xfrm>
            <a:off x="7801920" y="2455560"/>
            <a:ext cx="3657600" cy="1371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1400" spc="-1" strike="noStrike">
                <a:solidFill>
                  <a:srgbClr val="81d41a"/>
                </a:solidFill>
                <a:latin typeface="Calibri"/>
              </a:rPr>
              <a:t>Green = higher population on lowrise areas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en-US" sz="1400" spc="-1" strike="noStrike">
                <a:solidFill>
                  <a:srgbClr val="ffffff"/>
                </a:solidFill>
                <a:latin typeface="Calibri"/>
              </a:rPr>
              <a:t>White = correlated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en-US" sz="1400" spc="-1" strike="noStrike">
                <a:solidFill>
                  <a:srgbClr val="ec9ba4"/>
                </a:solidFill>
                <a:latin typeface="Calibri"/>
              </a:rPr>
              <a:t>Pink    = lower population on highrise areas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Rectangle 35"/>
          <p:cNvSpPr/>
          <p:nvPr/>
        </p:nvSpPr>
        <p:spPr>
          <a:xfrm>
            <a:off x="205920" y="243360"/>
            <a:ext cx="11727000" cy="6385680"/>
          </a:xfrm>
          <a:prstGeom prst="rect">
            <a:avLst/>
          </a:prstGeom>
          <a:solidFill>
            <a:srgbClr val="5b9bd5"/>
          </a:solidFill>
          <a:ln>
            <a:solidFill>
              <a:srgbClr val="43729d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</p:sp>
      <p:sp>
        <p:nvSpPr>
          <p:cNvPr id="475" name="Rectangle 36"/>
          <p:cNvSpPr/>
          <p:nvPr/>
        </p:nvSpPr>
        <p:spPr>
          <a:xfrm>
            <a:off x="1523880" y="896040"/>
            <a:ext cx="7360560" cy="3439440"/>
          </a:xfrm>
          <a:prstGeom prst="rect">
            <a:avLst/>
          </a:prstGeom>
          <a:solidFill>
            <a:srgbClr val="4472c4"/>
          </a:solidFill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6" name="TextBox 23"/>
          <p:cNvSpPr/>
          <p:nvPr/>
        </p:nvSpPr>
        <p:spPr>
          <a:xfrm>
            <a:off x="1585080" y="993960"/>
            <a:ext cx="242280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2000" spc="-1" strike="noStrike">
                <a:solidFill>
                  <a:srgbClr val="ffffff"/>
                </a:solidFill>
                <a:latin typeface="Calibri"/>
              </a:rPr>
              <a:t>Spatial Modifier 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477" name="Rectangle 44"/>
          <p:cNvSpPr/>
          <p:nvPr/>
        </p:nvSpPr>
        <p:spPr>
          <a:xfrm>
            <a:off x="9296280" y="896040"/>
            <a:ext cx="2392200" cy="2532600"/>
          </a:xfrm>
          <a:prstGeom prst="rect">
            <a:avLst/>
          </a:prstGeom>
          <a:solidFill>
            <a:srgbClr val="4472c4"/>
          </a:solidFill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endParaRPr b="0" lang="en-US" sz="20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1" i="1" lang="en-US" sz="2000" spc="-1" strike="noStrike">
                <a:solidFill>
                  <a:srgbClr val="ffffff"/>
                </a:solidFill>
                <a:latin typeface="Calibri"/>
              </a:rPr>
              <a:t> </a:t>
            </a:r>
            <a:r>
              <a:rPr b="1" i="1" lang="en-US" sz="2000" spc="-1" strike="noStrike">
                <a:solidFill>
                  <a:srgbClr val="ffffff"/>
                </a:solidFill>
                <a:latin typeface="Calibri"/>
              </a:rPr>
              <a:t>f(Total Emission, </a:t>
            </a:r>
            <a:endParaRPr b="0" lang="en-US" sz="20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1" i="1" lang="en-US" sz="2000" spc="-1" strike="noStrike">
                <a:solidFill>
                  <a:srgbClr val="ffffff"/>
                </a:solidFill>
                <a:latin typeface="Calibri"/>
              </a:rPr>
              <a:t>   </a:t>
            </a:r>
            <a:r>
              <a:rPr b="1" i="1" lang="en-US" sz="2000" spc="-1" strike="noStrike">
                <a:solidFill>
                  <a:srgbClr val="ffffff"/>
                </a:solidFill>
                <a:latin typeface="Calibri"/>
              </a:rPr>
              <a:t>Spatial Modifier, </a:t>
            </a:r>
            <a:endParaRPr b="0" lang="en-US" sz="20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1" i="1" lang="en-US" sz="2000" spc="-1" strike="noStrike">
                <a:solidFill>
                  <a:srgbClr val="ffffff"/>
                </a:solidFill>
                <a:latin typeface="Calibri"/>
              </a:rPr>
              <a:t>   </a:t>
            </a:r>
            <a:r>
              <a:rPr b="1" i="1" lang="en-US" sz="2000" spc="-1" strike="noStrike">
                <a:solidFill>
                  <a:srgbClr val="ffffff"/>
                </a:solidFill>
                <a:latin typeface="Calibri"/>
              </a:rPr>
              <a:t>Temporal Modifier)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478" name="TextBox 26"/>
          <p:cNvSpPr/>
          <p:nvPr/>
        </p:nvSpPr>
        <p:spPr>
          <a:xfrm>
            <a:off x="9326520" y="993960"/>
            <a:ext cx="2945880" cy="36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79" name="Rectangle 46"/>
          <p:cNvSpPr/>
          <p:nvPr/>
        </p:nvSpPr>
        <p:spPr>
          <a:xfrm>
            <a:off x="4817160" y="1449360"/>
            <a:ext cx="3762000" cy="2659680"/>
          </a:xfrm>
          <a:prstGeom prst="rect">
            <a:avLst/>
          </a:prstGeom>
          <a:solidFill>
            <a:srgbClr val="ffc000"/>
          </a:solidFill>
          <a:ln>
            <a:solidFill>
              <a:srgbClr val="bc8e00"/>
            </a:solidFill>
          </a:ln>
          <a:effectLst>
            <a:outerShdw algn="tl" blurRad="50760" dir="2700000" dist="37674" rotWithShape="0">
              <a:srgbClr val="000000">
                <a:alpha val="40000"/>
              </a:srgb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/>
        </p:style>
      </p:sp>
      <p:sp>
        <p:nvSpPr>
          <p:cNvPr id="480" name="TextBox 27"/>
          <p:cNvSpPr/>
          <p:nvPr/>
        </p:nvSpPr>
        <p:spPr>
          <a:xfrm>
            <a:off x="4875840" y="1480680"/>
            <a:ext cx="31010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1800" spc="-1" strike="noStrike">
                <a:solidFill>
                  <a:srgbClr val="ffffff"/>
                </a:solidFill>
                <a:latin typeface="Calibri"/>
              </a:rPr>
              <a:t>Buildings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81" name="Rectangle 52"/>
          <p:cNvSpPr/>
          <p:nvPr/>
        </p:nvSpPr>
        <p:spPr>
          <a:xfrm>
            <a:off x="9296280" y="3741480"/>
            <a:ext cx="2392200" cy="2720160"/>
          </a:xfrm>
          <a:prstGeom prst="rect">
            <a:avLst/>
          </a:prstGeom>
          <a:solidFill>
            <a:srgbClr val="4472c4"/>
          </a:solidFill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ffffff"/>
                </a:solidFill>
                <a:latin typeface="Calibri"/>
              </a:rPr>
              <a:t>Spatial res: </a:t>
            </a:r>
            <a:endParaRPr b="0" lang="en-US" sz="20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ffffff"/>
                </a:solidFill>
                <a:latin typeface="Calibri"/>
              </a:rPr>
              <a:t>100*100 m or 500*500 m</a:t>
            </a:r>
            <a:endParaRPr b="0" lang="en-US" sz="20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b="0" lang="en-US" sz="20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ffffff"/>
                </a:solidFill>
                <a:latin typeface="Calibri"/>
              </a:rPr>
              <a:t>Temporal res:</a:t>
            </a:r>
            <a:endParaRPr b="0" lang="en-US" sz="20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ffffff"/>
                </a:solidFill>
                <a:latin typeface="Calibri"/>
              </a:rPr>
              <a:t>Daily or weekly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482" name="Rectangle 53"/>
          <p:cNvSpPr/>
          <p:nvPr/>
        </p:nvSpPr>
        <p:spPr>
          <a:xfrm>
            <a:off x="1829880" y="1449360"/>
            <a:ext cx="2665440" cy="1298520"/>
          </a:xfrm>
          <a:prstGeom prst="rect">
            <a:avLst/>
          </a:prstGeom>
          <a:solidFill>
            <a:srgbClr val="ed7d31"/>
          </a:solidFill>
          <a:ln>
            <a:solidFill>
              <a:srgbClr val="af5c24"/>
            </a:solidFill>
          </a:ln>
          <a:effectLst>
            <a:outerShdw algn="tl" blurRad="50760" dir="2700000" dist="37674" rotWithShape="0">
              <a:srgbClr val="000000">
                <a:alpha val="40000"/>
              </a:srgb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</p:sp>
      <p:sp>
        <p:nvSpPr>
          <p:cNvPr id="483" name="Rectangle 55"/>
          <p:cNvSpPr/>
          <p:nvPr/>
        </p:nvSpPr>
        <p:spPr>
          <a:xfrm>
            <a:off x="1845360" y="2929320"/>
            <a:ext cx="2665440" cy="1180080"/>
          </a:xfrm>
          <a:prstGeom prst="rect">
            <a:avLst/>
          </a:prstGeom>
          <a:solidFill>
            <a:srgbClr val="ed7d31"/>
          </a:solidFill>
          <a:ln>
            <a:solidFill>
              <a:srgbClr val="af5c24"/>
            </a:solidFill>
          </a:ln>
          <a:effectLst>
            <a:outerShdw algn="tl" blurRad="50760" dir="2700000" dist="37674" rotWithShape="0">
              <a:srgbClr val="000000">
                <a:alpha val="40000"/>
              </a:srgb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</p:sp>
      <p:sp>
        <p:nvSpPr>
          <p:cNvPr id="484" name="TextBox 31"/>
          <p:cNvSpPr/>
          <p:nvPr/>
        </p:nvSpPr>
        <p:spPr>
          <a:xfrm>
            <a:off x="1829880" y="1461240"/>
            <a:ext cx="22989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1800" spc="-1" strike="noStrike">
                <a:solidFill>
                  <a:srgbClr val="ffffff"/>
                </a:solidFill>
                <a:latin typeface="Calibri"/>
              </a:rPr>
              <a:t>Economic indicator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85" name="TextBox 34"/>
          <p:cNvSpPr/>
          <p:nvPr/>
        </p:nvSpPr>
        <p:spPr>
          <a:xfrm>
            <a:off x="1858680" y="2985120"/>
            <a:ext cx="22989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1800" spc="-1" strike="noStrike">
                <a:solidFill>
                  <a:srgbClr val="ffffff"/>
                </a:solidFill>
                <a:latin typeface="Calibri"/>
              </a:rPr>
              <a:t>Land use/cover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86" name="Rectangle 64"/>
          <p:cNvSpPr/>
          <p:nvPr/>
        </p:nvSpPr>
        <p:spPr>
          <a:xfrm>
            <a:off x="1874520" y="1767600"/>
            <a:ext cx="3047760" cy="81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 u="sng">
                <a:solidFill>
                  <a:srgbClr val="ffffff"/>
                </a:solidFill>
                <a:uFillTx/>
                <a:latin typeface="Calibri"/>
              </a:rPr>
              <a:t>Population</a:t>
            </a:r>
            <a:r>
              <a:rPr b="0" lang="en-US" sz="1600" spc="-1" strike="noStrike">
                <a:solidFill>
                  <a:srgbClr val="ffffff"/>
                </a:solidFill>
                <a:latin typeface="Calibri"/>
              </a:rPr>
              <a:t>, </a:t>
            </a:r>
            <a:r>
              <a:rPr b="0" lang="en-US" sz="1600" spc="-1" strike="noStrike" u="sng">
                <a:solidFill>
                  <a:srgbClr val="ffffff"/>
                </a:solidFill>
                <a:uFillTx/>
                <a:latin typeface="Calibri"/>
              </a:rPr>
              <a:t>Households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 u="sng">
                <a:solidFill>
                  <a:srgbClr val="ffffff"/>
                </a:solidFill>
                <a:uFillTx/>
                <a:latin typeface="Calibri"/>
              </a:rPr>
              <a:t>GDP</a:t>
            </a:r>
            <a:r>
              <a:rPr b="0" lang="en-US" sz="1600" spc="-1" strike="noStrike">
                <a:solidFill>
                  <a:srgbClr val="ffffff"/>
                </a:solidFill>
                <a:latin typeface="Calibri"/>
              </a:rPr>
              <a:t>, </a:t>
            </a:r>
            <a:r>
              <a:rPr b="0" lang="en-US" sz="1600" spc="-1" strike="noStrike" u="sng">
                <a:solidFill>
                  <a:srgbClr val="ffffff"/>
                </a:solidFill>
                <a:uFillTx/>
                <a:latin typeface="Calibri"/>
              </a:rPr>
              <a:t>energy source</a:t>
            </a:r>
            <a:r>
              <a:rPr b="0" lang="en-US" sz="1600" spc="-1" strike="noStrike">
                <a:solidFill>
                  <a:srgbClr val="ffffff"/>
                </a:solidFill>
                <a:latin typeface="Calibri"/>
              </a:rPr>
              <a:t>, 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 u="sng">
                <a:solidFill>
                  <a:srgbClr val="ffffff"/>
                </a:solidFill>
                <a:uFillTx/>
                <a:latin typeface="Calibri"/>
              </a:rPr>
              <a:t>Cooking/heating source</a:t>
            </a:r>
            <a:r>
              <a:rPr b="0" lang="en-US" sz="1600" spc="-1" strike="noStrike">
                <a:solidFill>
                  <a:srgbClr val="ffffff"/>
                </a:solidFill>
                <a:latin typeface="Calibri"/>
              </a:rPr>
              <a:t>, …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487" name="Rectangle 65"/>
          <p:cNvSpPr/>
          <p:nvPr/>
        </p:nvSpPr>
        <p:spPr>
          <a:xfrm>
            <a:off x="1858680" y="3305520"/>
            <a:ext cx="3047760" cy="576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 u="sng">
                <a:solidFill>
                  <a:srgbClr val="ffffff"/>
                </a:solidFill>
                <a:uFillTx/>
                <a:latin typeface="Calibri"/>
              </a:rPr>
              <a:t>LCZ</a:t>
            </a:r>
            <a:r>
              <a:rPr b="0" lang="en-US" sz="1600" spc="-1" strike="noStrike">
                <a:solidFill>
                  <a:srgbClr val="ffffff"/>
                </a:solidFill>
                <a:latin typeface="Calibri"/>
              </a:rPr>
              <a:t>, </a:t>
            </a:r>
            <a:r>
              <a:rPr b="0" lang="en-US" sz="1600" spc="-1" strike="noStrike" u="sng">
                <a:solidFill>
                  <a:srgbClr val="ffffff"/>
                </a:solidFill>
                <a:uFillTx/>
                <a:latin typeface="Calibri"/>
              </a:rPr>
              <a:t>human settlement layer</a:t>
            </a:r>
            <a:r>
              <a:rPr b="0" lang="en-US" sz="1600" spc="-1" strike="noStrike">
                <a:solidFill>
                  <a:srgbClr val="ffffff"/>
                </a:solidFill>
                <a:latin typeface="Calibri"/>
              </a:rPr>
              <a:t>, </a:t>
            </a:r>
            <a:r>
              <a:rPr b="0" lang="en-US" sz="1600" spc="-1" strike="noStrike" u="sng">
                <a:solidFill>
                  <a:srgbClr val="ffffff"/>
                </a:solidFill>
                <a:uFillTx/>
                <a:latin typeface="Calibri"/>
              </a:rPr>
              <a:t>google landcover</a:t>
            </a:r>
            <a:r>
              <a:rPr b="0" lang="en-US" sz="1600" spc="-1" strike="noStrike">
                <a:solidFill>
                  <a:srgbClr val="ffffff"/>
                </a:solidFill>
                <a:latin typeface="Calibri"/>
              </a:rPr>
              <a:t>, …</a:t>
            </a:r>
            <a:r>
              <a:rPr b="0" lang="en-US" sz="1600" spc="-1" strike="noStrike" u="sng">
                <a:solidFill>
                  <a:srgbClr val="ffffff"/>
                </a:solidFill>
                <a:uFillTx/>
                <a:latin typeface="Calibri"/>
              </a:rPr>
              <a:t> 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488" name="Rectangle 66"/>
          <p:cNvSpPr/>
          <p:nvPr/>
        </p:nvSpPr>
        <p:spPr>
          <a:xfrm>
            <a:off x="6986880" y="2272320"/>
            <a:ext cx="1298160" cy="749160"/>
          </a:xfrm>
          <a:prstGeom prst="rect">
            <a:avLst/>
          </a:prstGeom>
          <a:solidFill>
            <a:srgbClr val="70ad47"/>
          </a:solidFill>
          <a:ln>
            <a:solidFill>
              <a:srgbClr val="527f34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Calibri"/>
              </a:rPr>
              <a:t>Microsoft database (unlabeled)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489" name="Rectangle 67"/>
          <p:cNvSpPr/>
          <p:nvPr/>
        </p:nvSpPr>
        <p:spPr>
          <a:xfrm>
            <a:off x="4929120" y="1796040"/>
            <a:ext cx="3047760" cy="333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 u="sng">
                <a:solidFill>
                  <a:srgbClr val="ffffff"/>
                </a:solidFill>
                <a:uFillTx/>
                <a:latin typeface="Calibri"/>
              </a:rPr>
              <a:t>Area, Height, Type 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490" name="Rectangle 68"/>
          <p:cNvSpPr/>
          <p:nvPr/>
        </p:nvSpPr>
        <p:spPr>
          <a:xfrm>
            <a:off x="5022000" y="2270520"/>
            <a:ext cx="1676880" cy="1702800"/>
          </a:xfrm>
          <a:prstGeom prst="rect">
            <a:avLst/>
          </a:prstGeom>
          <a:solidFill>
            <a:srgbClr val="70ad47"/>
          </a:solidFill>
          <a:ln>
            <a:solidFill>
              <a:srgbClr val="527f34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Calibri"/>
              </a:rPr>
              <a:t>ML model based on Open street map Buildings (OSMB) and other </a:t>
            </a:r>
            <a:r>
              <a:rPr b="0" lang="en-US" sz="1600" spc="-1" strike="noStrike">
                <a:solidFill>
                  <a:srgbClr val="ffffff"/>
                </a:solidFill>
                <a:latin typeface="Calibri"/>
              </a:rPr>
              <a:t>land use/cover</a:t>
            </a:r>
            <a:r>
              <a:rPr b="0" lang="en-US" sz="1600" spc="-1" strike="noStrike">
                <a:solidFill>
                  <a:srgbClr val="ffffff"/>
                </a:solidFill>
                <a:latin typeface="Calibri"/>
              </a:rPr>
              <a:t> datasets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491" name="Rectangle 69"/>
          <p:cNvSpPr/>
          <p:nvPr/>
        </p:nvSpPr>
        <p:spPr>
          <a:xfrm>
            <a:off x="6990120" y="3189240"/>
            <a:ext cx="1298160" cy="783720"/>
          </a:xfrm>
          <a:prstGeom prst="rect">
            <a:avLst/>
          </a:prstGeom>
          <a:solidFill>
            <a:srgbClr val="70ad47"/>
          </a:solidFill>
          <a:ln>
            <a:solidFill>
              <a:srgbClr val="527f34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Calibri"/>
              </a:rPr>
              <a:t>Building Prediction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492" name="Connector: Elbow 7"/>
          <p:cNvSpPr/>
          <p:nvPr/>
        </p:nvSpPr>
        <p:spPr>
          <a:xfrm flipV="1" rot="10800000">
            <a:off x="6699600" y="2647440"/>
            <a:ext cx="287280" cy="474480"/>
          </a:xfrm>
          <a:prstGeom prst="bentConnector3">
            <a:avLst>
              <a:gd name="adj1" fmla="val 50000"/>
            </a:avLst>
          </a:prstGeom>
          <a:noFill/>
          <a:ln>
            <a:solidFill>
              <a:srgbClr val="000000"/>
            </a:solidFill>
            <a:tailEnd len="med" type="triangle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493" name="Connector: Elbow 8"/>
          <p:cNvSpPr/>
          <p:nvPr/>
        </p:nvSpPr>
        <p:spPr>
          <a:xfrm>
            <a:off x="6699240" y="3121920"/>
            <a:ext cx="290520" cy="459000"/>
          </a:xfrm>
          <a:prstGeom prst="bentConnector3">
            <a:avLst>
              <a:gd name="adj1" fmla="val 50000"/>
            </a:avLst>
          </a:prstGeom>
          <a:noFill/>
          <a:ln>
            <a:solidFill>
              <a:srgbClr val="000000"/>
            </a:solidFill>
            <a:tailEnd len="med" type="triangle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494" name="Connector: Elbow 9"/>
          <p:cNvSpPr/>
          <p:nvPr/>
        </p:nvSpPr>
        <p:spPr>
          <a:xfrm flipV="1">
            <a:off x="8884800" y="2162520"/>
            <a:ext cx="411120" cy="452880"/>
          </a:xfrm>
          <a:prstGeom prst="bentConnector3">
            <a:avLst>
              <a:gd name="adj1" fmla="val 50000"/>
            </a:avLst>
          </a:prstGeom>
          <a:noFill/>
          <a:ln>
            <a:solidFill>
              <a:srgbClr val="000000"/>
            </a:solidFill>
            <a:tailEnd len="med" type="triangle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495" name="Straight Arrow Connector 2"/>
          <p:cNvSpPr/>
          <p:nvPr/>
        </p:nvSpPr>
        <p:spPr>
          <a:xfrm flipH="1">
            <a:off x="10492200" y="3429000"/>
            <a:ext cx="360" cy="312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/>
            </a:solidFill>
            <a:tailEnd len="med" type="triangle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496" name="TextBox 38"/>
          <p:cNvSpPr/>
          <p:nvPr/>
        </p:nvSpPr>
        <p:spPr>
          <a:xfrm>
            <a:off x="9353880" y="3827160"/>
            <a:ext cx="113076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2000" spc="-1" strike="noStrike">
                <a:solidFill>
                  <a:srgbClr val="ffffff"/>
                </a:solidFill>
                <a:latin typeface="Calibri"/>
              </a:rPr>
              <a:t>Output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497" name="TextBox 39"/>
          <p:cNvSpPr/>
          <p:nvPr/>
        </p:nvSpPr>
        <p:spPr>
          <a:xfrm>
            <a:off x="9288720" y="949320"/>
            <a:ext cx="239220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en-US" sz="2000" spc="-1" strike="noStrike">
                <a:solidFill>
                  <a:srgbClr val="ffffff"/>
                </a:solidFill>
                <a:latin typeface="Calibri"/>
              </a:rPr>
              <a:t>Emission estimator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498" name="Rectangle 70"/>
          <p:cNvSpPr/>
          <p:nvPr/>
        </p:nvSpPr>
        <p:spPr>
          <a:xfrm rot="16200000">
            <a:off x="-1999080" y="3304080"/>
            <a:ext cx="5565240" cy="749880"/>
          </a:xfrm>
          <a:prstGeom prst="rect">
            <a:avLst/>
          </a:prstGeom>
          <a:solidFill>
            <a:srgbClr val="4472c4"/>
          </a:solidFill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US" sz="2000" spc="-1" strike="noStrike">
                <a:solidFill>
                  <a:srgbClr val="ffffff"/>
                </a:solidFill>
                <a:latin typeface="Calibri"/>
              </a:rPr>
              <a:t>Total near-real-time CO2 emission</a:t>
            </a:r>
            <a:endParaRPr b="0" lang="en-US" sz="20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Calibri"/>
              </a:rPr>
              <a:t> </a:t>
            </a:r>
            <a:r>
              <a:rPr b="0" lang="en-US" sz="1800" spc="-1" strike="noStrike">
                <a:solidFill>
                  <a:srgbClr val="ffffff"/>
                </a:solidFill>
                <a:latin typeface="Calibri"/>
              </a:rPr>
              <a:t>(from carbon monitor database) 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99" name="Connector: Elbow 11"/>
          <p:cNvSpPr/>
          <p:nvPr/>
        </p:nvSpPr>
        <p:spPr>
          <a:xfrm flipV="1">
            <a:off x="1158480" y="2615760"/>
            <a:ext cx="365040" cy="1062720"/>
          </a:xfrm>
          <a:prstGeom prst="bentConnector5">
            <a:avLst>
              <a:gd name="adj1" fmla="val 39605"/>
              <a:gd name="adj2" fmla="val 99787"/>
              <a:gd name="adj3" fmla="val 37465"/>
            </a:avLst>
          </a:prstGeom>
          <a:noFill/>
          <a:ln>
            <a:solidFill>
              <a:srgbClr val="000000"/>
            </a:solidFill>
            <a:tailEnd len="med" type="triangle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500" name=""/>
          <p:cNvSpPr txBox="1"/>
          <p:nvPr/>
        </p:nvSpPr>
        <p:spPr>
          <a:xfrm>
            <a:off x="1600200" y="4800600"/>
            <a:ext cx="7086600" cy="7804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1" lang="en-US" sz="1800" spc="-1" strike="noStrike">
                <a:solidFill>
                  <a:srgbClr val="ffffff"/>
                </a:solidFill>
                <a:latin typeface="Calibri"/>
              </a:rPr>
              <a:t>Estimate building height, volume, - and type – using ML </a:t>
            </a:r>
            <a:endParaRPr b="1" lang="en-US" sz="1800" spc="-1" strike="noStrike">
              <a:solidFill>
                <a:srgbClr val="ffffff"/>
              </a:solidFill>
              <a:latin typeface="Calibri"/>
            </a:endParaRPr>
          </a:p>
          <a:p>
            <a:endParaRPr b="1" lang="en-US" sz="1800" spc="-1" strike="noStrike">
              <a:solidFill>
                <a:srgbClr val="ffffff"/>
              </a:solidFill>
              <a:latin typeface="Calibri"/>
            </a:endParaRPr>
          </a:p>
          <a:p>
            <a:r>
              <a:rPr b="1" lang="en-US" sz="1800" spc="-1" strike="noStrike">
                <a:solidFill>
                  <a:srgbClr val="ffffff"/>
                </a:solidFill>
                <a:latin typeface="Calibri"/>
              </a:rPr>
              <a:t>More features : DEM, LCZ, Landcover, LST</a:t>
            </a:r>
            <a:endParaRPr b="1" lang="en-US" sz="18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501" name="Rectangle 59"/>
          <p:cNvSpPr/>
          <p:nvPr/>
        </p:nvSpPr>
        <p:spPr>
          <a:xfrm>
            <a:off x="810720" y="352080"/>
            <a:ext cx="170388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Calibri"/>
              </a:rPr>
              <a:t>Towards V3</a:t>
            </a:r>
            <a:r>
              <a:rPr b="1" lang="en-US" sz="2400" spc="-1" strike="noStrike">
                <a:solidFill>
                  <a:srgbClr val="000000"/>
                </a:solidFill>
                <a:latin typeface="Calibri"/>
              </a:rPr>
              <a:t> </a:t>
            </a:r>
            <a:endParaRPr b="1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3600" spc="-1" strike="noStrike">
                <a:solidFill>
                  <a:srgbClr val="000000"/>
                </a:solidFill>
                <a:latin typeface="Calibri Light"/>
              </a:rPr>
              <a:t>OpenStreetMap and OpenStreetMap Buildings</a:t>
            </a:r>
            <a:endParaRPr b="0" lang="en-US" sz="36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503" name="Picture 3" descr=""/>
          <p:cNvPicPr/>
          <p:nvPr/>
        </p:nvPicPr>
        <p:blipFill>
          <a:blip r:embed="rId1"/>
          <a:srcRect l="0" t="0" r="47197" b="0"/>
          <a:stretch/>
        </p:blipFill>
        <p:spPr>
          <a:xfrm>
            <a:off x="5263200" y="1761120"/>
            <a:ext cx="4634280" cy="3806640"/>
          </a:xfrm>
          <a:prstGeom prst="rect">
            <a:avLst/>
          </a:prstGeom>
          <a:ln w="0">
            <a:noFill/>
          </a:ln>
        </p:spPr>
      </p:pic>
      <p:pic>
        <p:nvPicPr>
          <p:cNvPr id="504" name="Picture 4" descr=""/>
          <p:cNvPicPr/>
          <p:nvPr/>
        </p:nvPicPr>
        <p:blipFill>
          <a:blip r:embed="rId2"/>
          <a:stretch/>
        </p:blipFill>
        <p:spPr>
          <a:xfrm>
            <a:off x="609480" y="1761120"/>
            <a:ext cx="4241160" cy="3778560"/>
          </a:xfrm>
          <a:prstGeom prst="rect">
            <a:avLst/>
          </a:prstGeom>
          <a:ln w="0">
            <a:noFill/>
          </a:ln>
        </p:spPr>
      </p:pic>
      <p:sp>
        <p:nvSpPr>
          <p:cNvPr id="505" name="Rectangle 5"/>
          <p:cNvSpPr/>
          <p:nvPr/>
        </p:nvSpPr>
        <p:spPr>
          <a:xfrm>
            <a:off x="609480" y="5687640"/>
            <a:ext cx="3044160" cy="72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</a:rPr>
              <a:t>OpenStreetMap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</a:rPr>
              <a:t>2D location and polygon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</a:rPr>
              <a:t>More detailed building types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506" name="Rectangle 6"/>
          <p:cNvSpPr/>
          <p:nvPr/>
        </p:nvSpPr>
        <p:spPr>
          <a:xfrm>
            <a:off x="5324400" y="5798160"/>
            <a:ext cx="3891600" cy="72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</a:rPr>
              <a:t>OpenStreetMap Buildings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</a:rPr>
              <a:t>With building heights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</a:rPr>
              <a:t>Less buildings and less informed building types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507" name="TextBox 2"/>
          <p:cNvSpPr/>
          <p:nvPr/>
        </p:nvSpPr>
        <p:spPr>
          <a:xfrm>
            <a:off x="609840" y="1257120"/>
            <a:ext cx="47134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1800" spc="-1" strike="noStrike">
                <a:solidFill>
                  <a:srgbClr val="000000"/>
                </a:solidFill>
                <a:latin typeface="Calibri"/>
              </a:rPr>
              <a:t>Collaborative free editable geographic database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08" name="Arrow: Right 7"/>
          <p:cNvSpPr/>
          <p:nvPr/>
        </p:nvSpPr>
        <p:spPr>
          <a:xfrm>
            <a:off x="9052560" y="6058440"/>
            <a:ext cx="1270080" cy="286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472c4"/>
          </a:solidFill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09" name="TextBox 8"/>
          <p:cNvSpPr/>
          <p:nvPr/>
        </p:nvSpPr>
        <p:spPr>
          <a:xfrm>
            <a:off x="10747080" y="5917320"/>
            <a:ext cx="144432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Combine as training set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10" name="Rectangle 9"/>
          <p:cNvSpPr/>
          <p:nvPr/>
        </p:nvSpPr>
        <p:spPr>
          <a:xfrm>
            <a:off x="617400" y="6345000"/>
            <a:ext cx="286776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100" spc="-1" strike="noStrike" u="sng">
                <a:solidFill>
                  <a:srgbClr val="0563c1"/>
                </a:solidFill>
                <a:uFillTx/>
                <a:latin typeface="Calibri"/>
                <a:hlinkClick r:id="rId3"/>
              </a:rPr>
              <a:t>https://wiki.openstreetmap.org/wiki/Buildings</a:t>
            </a:r>
            <a:r>
              <a:rPr b="0" lang="en-US" sz="1100" spc="-1" strike="noStrike">
                <a:solidFill>
                  <a:srgbClr val="000000"/>
                </a:solidFill>
                <a:latin typeface="Calibri"/>
              </a:rPr>
              <a:t> </a:t>
            </a:r>
            <a:endParaRPr b="0" lang="en-US" sz="1100" spc="-1" strike="noStrike">
              <a:latin typeface="Arial"/>
            </a:endParaRPr>
          </a:p>
        </p:txBody>
      </p:sp>
      <p:pic>
        <p:nvPicPr>
          <p:cNvPr id="511" name="Picture 10" descr=""/>
          <p:cNvPicPr/>
          <p:nvPr/>
        </p:nvPicPr>
        <p:blipFill>
          <a:blip r:embed="rId4"/>
          <a:srcRect l="0" t="3526" r="0" b="0"/>
          <a:stretch/>
        </p:blipFill>
        <p:spPr>
          <a:xfrm>
            <a:off x="10177560" y="1650960"/>
            <a:ext cx="1744200" cy="984240"/>
          </a:xfrm>
          <a:prstGeom prst="rect">
            <a:avLst/>
          </a:prstGeom>
          <a:ln w="0">
            <a:noFill/>
          </a:ln>
        </p:spPr>
      </p:pic>
      <p:sp>
        <p:nvSpPr>
          <p:cNvPr id="512" name="TextBox 11"/>
          <p:cNvSpPr/>
          <p:nvPr/>
        </p:nvSpPr>
        <p:spPr>
          <a:xfrm>
            <a:off x="9468360" y="1257840"/>
            <a:ext cx="2020680" cy="30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</a:rPr>
              <a:t>Major building categories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513" name="Rectangle 12"/>
          <p:cNvSpPr/>
          <p:nvPr/>
        </p:nvSpPr>
        <p:spPr>
          <a:xfrm>
            <a:off x="10064160" y="2701080"/>
            <a:ext cx="1656000" cy="3126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050" spc="-1" strike="noStrike">
                <a:solidFill>
                  <a:srgbClr val="000000"/>
                </a:solidFill>
                <a:latin typeface="Consolas"/>
              </a:rPr>
              <a:t>'skyscraper', 'houseboat', 'sphinx', 'boom', 'university', 'mall', 'prison', 'kindergarten', 'administration', 'control', 'shelter', 'bakery', 'industrial', 'motel', 'service', 'supermarket', 'cooling_tower', 'commercial', 'fashion_store', 'farm', 'office’,</a:t>
            </a:r>
            <a:endParaRPr b="0" lang="en-US" sz="105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050" spc="-1" strike="noStrike">
                <a:solidFill>
                  <a:srgbClr val="000000"/>
                </a:solidFill>
                <a:latin typeface="Consolas"/>
              </a:rPr>
              <a:t> …</a:t>
            </a:r>
            <a:endParaRPr b="0" lang="en-US" sz="1050" spc="-1" strike="noStrike">
              <a:latin typeface="Arial"/>
            </a:endParaRPr>
          </a:p>
        </p:txBody>
      </p:sp>
      <p:sp>
        <p:nvSpPr>
          <p:cNvPr id="514" name="TextBox 13"/>
          <p:cNvSpPr/>
          <p:nvPr/>
        </p:nvSpPr>
        <p:spPr>
          <a:xfrm>
            <a:off x="8769600" y="5780160"/>
            <a:ext cx="183600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1100" spc="-1" strike="noStrike" u="sng">
                <a:solidFill>
                  <a:srgbClr val="000000"/>
                </a:solidFill>
                <a:highlight>
                  <a:srgbClr val="ffff00"/>
                </a:highlight>
                <a:uFillTx/>
                <a:latin typeface="Calibri"/>
              </a:rPr>
              <a:t>Match the building locations</a:t>
            </a:r>
            <a:endParaRPr b="0" lang="en-US" sz="1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15" name="Table 3"/>
          <p:cNvGraphicFramePr/>
          <p:nvPr/>
        </p:nvGraphicFramePr>
        <p:xfrm>
          <a:off x="782640" y="1048680"/>
          <a:ext cx="8273520" cy="3912480"/>
        </p:xfrm>
        <a:graphic>
          <a:graphicData uri="http://schemas.openxmlformats.org/drawingml/2006/table">
            <a:tbl>
              <a:tblPr/>
              <a:tblGrid>
                <a:gridCol w="1654560"/>
                <a:gridCol w="1654560"/>
                <a:gridCol w="1654560"/>
                <a:gridCol w="1467720"/>
                <a:gridCol w="1842120"/>
              </a:tblGrid>
              <a:tr h="514440"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18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City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18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MS building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18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OSM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18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OSMB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14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Max(OSM, OSMB)</a:t>
                      </a:r>
                      <a:endParaRPr b="0" lang="en-US" sz="14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14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/MS building (%)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472c4"/>
                    </a:solidFill>
                  </a:tcPr>
                </a:tc>
              </a:tr>
              <a:tr h="556200"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Ordu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18981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1930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1999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 lIns="7560" rIns="7560" tIns="756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10.53158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ctr" marL="7560" marR="7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</a:tr>
              <a:tr h="556200"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Manisa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31191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2653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2894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lIns="7560" rIns="7560" tIns="756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9.278317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ctr" marL="7560" marR="7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</a:tr>
              <a:tr h="556200"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Adana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198785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5493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5892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 lIns="7560" rIns="7560" tIns="756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2.964006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ctr" marL="7560" marR="7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</a:tr>
              <a:tr h="556200"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Trabzon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22908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19059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20121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lIns="7560" rIns="7560" tIns="756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87.83394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ctr" marL="7560" marR="7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</a:tr>
              <a:tr h="556200"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Cairo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1958148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5336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15604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 lIns="7560" rIns="7560" tIns="756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0.796875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ctr" marL="7560" marR="7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</a:tr>
              <a:tr h="617040"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Johannesburg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3184909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127528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123426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lIns="7560" rIns="7560" tIns="756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4.004133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ctr" marL="7560" marR="75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</a:tr>
            </a:tbl>
          </a:graphicData>
        </a:graphic>
      </p:graphicFrame>
      <p:sp>
        <p:nvSpPr>
          <p:cNvPr id="516" name="TextBox 4"/>
          <p:cNvSpPr/>
          <p:nvPr/>
        </p:nvSpPr>
        <p:spPr>
          <a:xfrm>
            <a:off x="792000" y="453240"/>
            <a:ext cx="18529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Building summary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7" name="Picture 1" descr=""/>
          <p:cNvPicPr/>
          <p:nvPr/>
        </p:nvPicPr>
        <p:blipFill>
          <a:blip r:embed="rId1"/>
          <a:stretch/>
        </p:blipFill>
        <p:spPr>
          <a:xfrm>
            <a:off x="249840" y="37080"/>
            <a:ext cx="6062760" cy="3391560"/>
          </a:xfrm>
          <a:prstGeom prst="rect">
            <a:avLst/>
          </a:prstGeom>
          <a:ln w="0">
            <a:noFill/>
          </a:ln>
        </p:spPr>
      </p:pic>
      <p:pic>
        <p:nvPicPr>
          <p:cNvPr id="518" name="Picture 3" descr=""/>
          <p:cNvPicPr/>
          <p:nvPr/>
        </p:nvPicPr>
        <p:blipFill>
          <a:blip r:embed="rId2"/>
          <a:stretch/>
        </p:blipFill>
        <p:spPr>
          <a:xfrm>
            <a:off x="6426720" y="37080"/>
            <a:ext cx="5514840" cy="3051720"/>
          </a:xfrm>
          <a:prstGeom prst="rect">
            <a:avLst/>
          </a:prstGeom>
          <a:ln w="0">
            <a:noFill/>
          </a:ln>
        </p:spPr>
      </p:pic>
      <p:pic>
        <p:nvPicPr>
          <p:cNvPr id="519" name="Picture 4" descr=""/>
          <p:cNvPicPr/>
          <p:nvPr/>
        </p:nvPicPr>
        <p:blipFill>
          <a:blip r:embed="rId3"/>
          <a:stretch/>
        </p:blipFill>
        <p:spPr>
          <a:xfrm>
            <a:off x="438840" y="3575160"/>
            <a:ext cx="4565520" cy="31201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9" name="Group 36"/>
          <p:cNvGrpSpPr/>
          <p:nvPr/>
        </p:nvGrpSpPr>
        <p:grpSpPr>
          <a:xfrm>
            <a:off x="545760" y="2616480"/>
            <a:ext cx="1884960" cy="1737000"/>
            <a:chOff x="545760" y="2616480"/>
            <a:chExt cx="1884960" cy="1737000"/>
          </a:xfrm>
        </p:grpSpPr>
        <p:sp>
          <p:nvSpPr>
            <p:cNvPr id="210" name="TextBox 9"/>
            <p:cNvSpPr/>
            <p:nvPr/>
          </p:nvSpPr>
          <p:spPr>
            <a:xfrm>
              <a:off x="599760" y="2616480"/>
              <a:ext cx="1830960" cy="5158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1" lang="en-US" sz="1400" spc="-1" strike="noStrike">
                  <a:solidFill>
                    <a:srgbClr val="000000"/>
                  </a:solidFill>
                  <a:latin typeface="Calibri"/>
                </a:rPr>
                <a:t>Total near-real-time </a:t>
              </a:r>
              <a:endParaRPr b="0" lang="en-US" sz="1400" spc="-1" strike="noStrike">
                <a:latin typeface="Arial"/>
              </a:endParaRPr>
            </a:p>
            <a:p>
              <a:pPr>
                <a:lnSpc>
                  <a:spcPct val="100000"/>
                </a:lnSpc>
                <a:buNone/>
              </a:pPr>
              <a:r>
                <a:rPr b="1" lang="en-US" sz="1400" spc="-1" strike="noStrike">
                  <a:solidFill>
                    <a:srgbClr val="000000"/>
                  </a:solidFill>
                  <a:latin typeface="Calibri"/>
                </a:rPr>
                <a:t>CO2 Emission</a:t>
              </a:r>
              <a:endParaRPr b="0" lang="en-US" sz="1400" spc="-1" strike="noStrike">
                <a:latin typeface="Arial"/>
              </a:endParaRPr>
            </a:p>
          </p:txBody>
        </p:sp>
        <p:grpSp>
          <p:nvGrpSpPr>
            <p:cNvPr id="211" name="Group 35"/>
            <p:cNvGrpSpPr/>
            <p:nvPr/>
          </p:nvGrpSpPr>
          <p:grpSpPr>
            <a:xfrm>
              <a:off x="545760" y="3261600"/>
              <a:ext cx="1830960" cy="1091880"/>
              <a:chOff x="545760" y="3261600"/>
              <a:chExt cx="1830960" cy="1091880"/>
            </a:xfrm>
          </p:grpSpPr>
          <p:sp>
            <p:nvSpPr>
              <p:cNvPr id="212" name="Freeform: Shape 34"/>
              <p:cNvSpPr/>
              <p:nvPr/>
            </p:nvSpPr>
            <p:spPr>
              <a:xfrm>
                <a:off x="883800" y="3486240"/>
                <a:ext cx="1051200" cy="453240"/>
              </a:xfrm>
              <a:custGeom>
                <a:avLst/>
                <a:gdLst/>
                <a:ahLst/>
                <a:rect l="l" t="t" r="r" b="b"/>
                <a:pathLst>
                  <a:path w="1051560" h="453666">
                    <a:moveTo>
                      <a:pt x="0" y="381000"/>
                    </a:moveTo>
                    <a:cubicBezTo>
                      <a:pt x="60801" y="328295"/>
                      <a:pt x="121603" y="275590"/>
                      <a:pt x="184785" y="274320"/>
                    </a:cubicBezTo>
                    <a:cubicBezTo>
                      <a:pt x="247967" y="273050"/>
                      <a:pt x="301625" y="380682"/>
                      <a:pt x="379095" y="373380"/>
                    </a:cubicBezTo>
                    <a:cubicBezTo>
                      <a:pt x="456565" y="366078"/>
                      <a:pt x="578168" y="217805"/>
                      <a:pt x="649605" y="230505"/>
                    </a:cubicBezTo>
                    <a:cubicBezTo>
                      <a:pt x="721042" y="243205"/>
                      <a:pt x="740727" y="487998"/>
                      <a:pt x="807720" y="449580"/>
                    </a:cubicBezTo>
                    <a:cubicBezTo>
                      <a:pt x="874713" y="411162"/>
                      <a:pt x="963136" y="205581"/>
                      <a:pt x="1051560" y="0"/>
                    </a:cubicBezTo>
                  </a:path>
                </a:pathLst>
              </a:custGeom>
              <a:noFill/>
              <a:ln>
                <a:solidFill>
                  <a:srgbClr val="00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/>
            </p:style>
          </p:sp>
          <p:sp>
            <p:nvSpPr>
              <p:cNvPr id="213" name="Oval 4"/>
              <p:cNvSpPr/>
              <p:nvPr/>
            </p:nvSpPr>
            <p:spPr>
              <a:xfrm>
                <a:off x="842400" y="3801600"/>
                <a:ext cx="91080" cy="91080"/>
              </a:xfrm>
              <a:prstGeom prst="ellipse">
                <a:avLst/>
              </a:prstGeom>
              <a:solidFill>
                <a:srgbClr val="412c2b"/>
              </a:solidFill>
              <a:ln>
                <a:solidFill>
                  <a:srgbClr val="1c010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14" name="Oval 14"/>
              <p:cNvSpPr/>
              <p:nvPr/>
            </p:nvSpPr>
            <p:spPr>
              <a:xfrm>
                <a:off x="1029240" y="3710160"/>
                <a:ext cx="91080" cy="91080"/>
              </a:xfrm>
              <a:prstGeom prst="ellipse">
                <a:avLst/>
              </a:prstGeom>
              <a:solidFill>
                <a:srgbClr val="412c2b"/>
              </a:solidFill>
              <a:ln>
                <a:solidFill>
                  <a:srgbClr val="1c010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15" name="Oval 15"/>
              <p:cNvSpPr/>
              <p:nvPr/>
            </p:nvSpPr>
            <p:spPr>
              <a:xfrm>
                <a:off x="1216080" y="3801600"/>
                <a:ext cx="91080" cy="91080"/>
              </a:xfrm>
              <a:prstGeom prst="ellipse">
                <a:avLst/>
              </a:prstGeom>
              <a:solidFill>
                <a:srgbClr val="412c2b"/>
              </a:solidFill>
              <a:ln>
                <a:solidFill>
                  <a:srgbClr val="1c010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16" name="Oval 16"/>
              <p:cNvSpPr/>
              <p:nvPr/>
            </p:nvSpPr>
            <p:spPr>
              <a:xfrm>
                <a:off x="1490400" y="3664440"/>
                <a:ext cx="91080" cy="91080"/>
              </a:xfrm>
              <a:prstGeom prst="ellipse">
                <a:avLst/>
              </a:prstGeom>
              <a:solidFill>
                <a:srgbClr val="412c2b"/>
              </a:solidFill>
              <a:ln>
                <a:solidFill>
                  <a:srgbClr val="1c010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17" name="Oval 17"/>
              <p:cNvSpPr/>
              <p:nvPr/>
            </p:nvSpPr>
            <p:spPr>
              <a:xfrm>
                <a:off x="1642680" y="3893040"/>
                <a:ext cx="91080" cy="91080"/>
              </a:xfrm>
              <a:prstGeom prst="ellipse">
                <a:avLst/>
              </a:prstGeom>
              <a:solidFill>
                <a:srgbClr val="412c2b"/>
              </a:solidFill>
              <a:ln>
                <a:solidFill>
                  <a:srgbClr val="1c010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18" name="Oval 18"/>
              <p:cNvSpPr/>
              <p:nvPr/>
            </p:nvSpPr>
            <p:spPr>
              <a:xfrm>
                <a:off x="1899000" y="3458880"/>
                <a:ext cx="91080" cy="91080"/>
              </a:xfrm>
              <a:prstGeom prst="ellipse">
                <a:avLst/>
              </a:prstGeom>
              <a:solidFill>
                <a:srgbClr val="412c2b"/>
              </a:solidFill>
              <a:ln>
                <a:solidFill>
                  <a:srgbClr val="1c010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19" name="Straight Arrow Connector 20"/>
              <p:cNvSpPr/>
              <p:nvPr/>
            </p:nvSpPr>
            <p:spPr>
              <a:xfrm>
                <a:off x="545760" y="4169160"/>
                <a:ext cx="1830960" cy="36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>
                <a:solidFill>
                  <a:srgbClr val="000000"/>
                </a:solidFill>
                <a:tailEnd len="med" type="triangle" w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/>
            </p:style>
          </p:sp>
          <p:sp>
            <p:nvSpPr>
              <p:cNvPr id="220" name="Straight Arrow Connector 21"/>
              <p:cNvSpPr/>
              <p:nvPr/>
            </p:nvSpPr>
            <p:spPr>
              <a:xfrm flipV="1">
                <a:off x="667800" y="3261240"/>
                <a:ext cx="360" cy="109188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>
                <a:solidFill>
                  <a:srgbClr val="000000"/>
                </a:solidFill>
                <a:tailEnd len="med" type="triangle" w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/>
            </p:style>
          </p:sp>
        </p:grpSp>
      </p:grpSp>
      <p:sp>
        <p:nvSpPr>
          <p:cNvPr id="221" name="Arrow: Right 46"/>
          <p:cNvSpPr/>
          <p:nvPr/>
        </p:nvSpPr>
        <p:spPr>
          <a:xfrm>
            <a:off x="2839320" y="3522240"/>
            <a:ext cx="465480" cy="309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a5a5a5"/>
          </a:solidFill>
          <a:ln>
            <a:solidFill>
              <a:srgbClr val="7a7a7a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/>
        </p:style>
      </p:sp>
      <p:grpSp>
        <p:nvGrpSpPr>
          <p:cNvPr id="222" name="Group 60"/>
          <p:cNvGrpSpPr/>
          <p:nvPr/>
        </p:nvGrpSpPr>
        <p:grpSpPr>
          <a:xfrm>
            <a:off x="8838360" y="2507400"/>
            <a:ext cx="2663640" cy="2314080"/>
            <a:chOff x="8838360" y="2507400"/>
            <a:chExt cx="2663640" cy="2314080"/>
          </a:xfrm>
        </p:grpSpPr>
        <p:pic>
          <p:nvPicPr>
            <p:cNvPr id="223" name="Picture 41" descr=""/>
            <p:cNvPicPr/>
            <p:nvPr/>
          </p:nvPicPr>
          <p:blipFill>
            <a:blip r:embed="rId1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rightnessContrast bright="-40000"/>
                      </a14:imgEffect>
                    </a14:imgLayer>
                  </a14:imgProps>
                </a:ext>
              </a:extLst>
            </a:blip>
            <a:stretch/>
          </p:blipFill>
          <p:spPr>
            <a:xfrm>
              <a:off x="8922240" y="2911680"/>
              <a:ext cx="1764720" cy="15134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24" name="Picture 42" descr=""/>
            <p:cNvPicPr/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rightnessContrast bright="20000" contrast="20000"/>
                      </a14:imgEffect>
                    </a14:imgLayer>
                  </a14:imgProps>
                </a:ext>
              </a:extLst>
            </a:blip>
            <a:stretch/>
          </p:blipFill>
          <p:spPr>
            <a:xfrm>
              <a:off x="9201960" y="3081960"/>
              <a:ext cx="1764720" cy="15134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25" name="Picture 43" descr=""/>
            <p:cNvPicPr/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rightnessContrast bright="40000" contrast="20000"/>
                      </a14:imgEffect>
                    </a14:imgLayer>
                  </a14:imgProps>
                </a:ext>
              </a:extLst>
            </a:blip>
            <a:stretch/>
          </p:blipFill>
          <p:spPr>
            <a:xfrm>
              <a:off x="9481680" y="3308040"/>
              <a:ext cx="1764720" cy="15134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26" name="Rectangle 48"/>
            <p:cNvSpPr/>
            <p:nvPr/>
          </p:nvSpPr>
          <p:spPr>
            <a:xfrm>
              <a:off x="8838360" y="2507400"/>
              <a:ext cx="2663640" cy="3027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1" lang="en-US" sz="1400" spc="-1" strike="noStrike">
                  <a:solidFill>
                    <a:srgbClr val="000000"/>
                  </a:solidFill>
                  <a:latin typeface="Calibri"/>
                </a:rPr>
                <a:t>Near-real-time Grid CO2 Emission</a:t>
              </a:r>
              <a:endParaRPr b="0" lang="en-US" sz="1400" spc="-1" strike="noStrike">
                <a:latin typeface="Arial"/>
              </a:endParaRPr>
            </a:p>
          </p:txBody>
        </p:sp>
      </p:grpSp>
      <p:sp>
        <p:nvSpPr>
          <p:cNvPr id="227" name="Rectangle 54"/>
          <p:cNvSpPr/>
          <p:nvPr/>
        </p:nvSpPr>
        <p:spPr>
          <a:xfrm>
            <a:off x="231480" y="225360"/>
            <a:ext cx="1051524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Near-real-time Grid CO2 Emission </a:t>
            </a:r>
            <a:r>
              <a:rPr b="1" i="1" lang="en-US" sz="2000" spc="-1" strike="noStrike">
                <a:solidFill>
                  <a:srgbClr val="000000"/>
                </a:solidFill>
                <a:latin typeface="Calibri"/>
              </a:rPr>
              <a:t>= f(Total Emission, Spatial Modifier, Temporal Modifier)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28" name="Rectangle 56"/>
          <p:cNvSpPr/>
          <p:nvPr/>
        </p:nvSpPr>
        <p:spPr>
          <a:xfrm>
            <a:off x="475200" y="4442040"/>
            <a:ext cx="2324520" cy="515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i="1" lang="en-US" sz="1400" spc="-1" strike="noStrike" u="sng">
                <a:solidFill>
                  <a:srgbClr val="000000"/>
                </a:solidFill>
                <a:uFillTx/>
                <a:latin typeface="Calibri"/>
              </a:rPr>
              <a:t>Total regional emission from carbon monitor database</a:t>
            </a:r>
            <a:endParaRPr b="0" lang="en-US" sz="1400" spc="-1" strike="noStrike">
              <a:latin typeface="Arial"/>
            </a:endParaRPr>
          </a:p>
        </p:txBody>
      </p:sp>
      <p:grpSp>
        <p:nvGrpSpPr>
          <p:cNvPr id="229" name="Group 59"/>
          <p:cNvGrpSpPr/>
          <p:nvPr/>
        </p:nvGrpSpPr>
        <p:grpSpPr>
          <a:xfrm>
            <a:off x="3547800" y="701640"/>
            <a:ext cx="4988880" cy="6049800"/>
            <a:chOff x="3547800" y="701640"/>
            <a:chExt cx="4988880" cy="6049800"/>
          </a:xfrm>
        </p:grpSpPr>
        <p:pic>
          <p:nvPicPr>
            <p:cNvPr id="230" name="Picture 3" descr=""/>
            <p:cNvPicPr/>
            <p:nvPr/>
          </p:nvPicPr>
          <p:blipFill>
            <a:blip r:embed="rId5"/>
            <a:stretch/>
          </p:blipFill>
          <p:spPr>
            <a:xfrm>
              <a:off x="4477680" y="1268640"/>
              <a:ext cx="2045520" cy="1754280"/>
            </a:xfrm>
            <a:prstGeom prst="rect">
              <a:avLst/>
            </a:prstGeom>
            <a:ln w="0">
              <a:noFill/>
            </a:ln>
          </p:spPr>
        </p:pic>
        <p:grpSp>
          <p:nvGrpSpPr>
            <p:cNvPr id="231" name="Group 49"/>
            <p:cNvGrpSpPr/>
            <p:nvPr/>
          </p:nvGrpSpPr>
          <p:grpSpPr>
            <a:xfrm>
              <a:off x="4462920" y="4354200"/>
              <a:ext cx="2323800" cy="1909440"/>
              <a:chOff x="4462920" y="4354200"/>
              <a:chExt cx="2323800" cy="1909440"/>
            </a:xfrm>
          </p:grpSpPr>
          <p:pic>
            <p:nvPicPr>
              <p:cNvPr id="232" name="Picture 40" descr=""/>
              <p:cNvPicPr/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2">
                        <a14:imgEffect>
                          <a14:brightnessContrast bright="-40000"/>
                        </a14:imgEffect>
                      </a14:imgLayer>
                    </a14:imgProps>
                  </a:ext>
                </a:extLst>
              </a:blip>
              <a:stretch/>
            </p:blipFill>
            <p:spPr>
              <a:xfrm>
                <a:off x="4462920" y="4354200"/>
                <a:ext cx="1764720" cy="151344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233" name="Picture 39" descr=""/>
              <p:cNvPicPr/>
              <p:nvPr/>
            </p:nvPicPr>
            <p:blipFill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2">
                        <a14:imgEffect>
                          <a14:brightnessContrast bright="20000" contrast="20000"/>
                        </a14:imgEffect>
                      </a14:imgLayer>
                    </a14:imgProps>
                  </a:ext>
                </a:extLst>
              </a:blip>
              <a:stretch/>
            </p:blipFill>
            <p:spPr>
              <a:xfrm>
                <a:off x="4742280" y="4524120"/>
                <a:ext cx="1764720" cy="151344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234" name="Picture 7" descr=""/>
              <p:cNvPicPr/>
              <p:nvPr/>
            </p:nvPicPr>
            <p:blipFill>
              <a:blip r:embed="rId8">
                <a:extLst>
                  <a:ext uri="{BEBA8EAE-BF5A-486C-A8C5-ECC9F3942E4B}">
                    <a14:imgProps xmlns:a14="http://schemas.microsoft.com/office/drawing/2010/main">
                      <a14:imgLayer r:embed="rId2">
                        <a14:imgEffect>
                          <a14:brightnessContrast bright="40000" contrast="20000"/>
                        </a14:imgEffect>
                      </a14:imgLayer>
                    </a14:imgProps>
                  </a:ext>
                </a:extLst>
              </a:blip>
              <a:stretch/>
            </p:blipFill>
            <p:spPr>
              <a:xfrm>
                <a:off x="5022000" y="4750200"/>
                <a:ext cx="1764720" cy="1513440"/>
              </a:xfrm>
              <a:prstGeom prst="rect">
                <a:avLst/>
              </a:prstGeom>
              <a:ln w="0">
                <a:noFill/>
              </a:ln>
            </p:spPr>
          </p:pic>
        </p:grpSp>
        <p:sp>
          <p:nvSpPr>
            <p:cNvPr id="235" name="Right Brace 44"/>
            <p:cNvSpPr/>
            <p:nvPr/>
          </p:nvSpPr>
          <p:spPr>
            <a:xfrm rot="10800000">
              <a:off x="3547800" y="841320"/>
              <a:ext cx="327240" cy="5661360"/>
            </a:xfrm>
            <a:prstGeom prst="rightBrace">
              <a:avLst>
                <a:gd name="adj1" fmla="val 8333"/>
                <a:gd name="adj2" fmla="val 50000"/>
              </a:avLst>
            </a:prstGeom>
            <a:noFill/>
            <a:ln>
              <a:solidFill>
                <a:srgbClr val="00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/>
          </p:style>
        </p:sp>
        <p:sp>
          <p:nvSpPr>
            <p:cNvPr id="236" name="Right Brace 45"/>
            <p:cNvSpPr/>
            <p:nvPr/>
          </p:nvSpPr>
          <p:spPr>
            <a:xfrm>
              <a:off x="7330320" y="856440"/>
              <a:ext cx="327240" cy="5661360"/>
            </a:xfrm>
            <a:prstGeom prst="rightBrace">
              <a:avLst>
                <a:gd name="adj1" fmla="val 8333"/>
                <a:gd name="adj2" fmla="val 50000"/>
              </a:avLst>
            </a:prstGeom>
            <a:noFill/>
            <a:ln>
              <a:solidFill>
                <a:srgbClr val="00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/>
          </p:style>
        </p:sp>
        <p:sp>
          <p:nvSpPr>
            <p:cNvPr id="237" name="Arrow: Right 47"/>
            <p:cNvSpPr/>
            <p:nvPr/>
          </p:nvSpPr>
          <p:spPr>
            <a:xfrm>
              <a:off x="8071200" y="3522240"/>
              <a:ext cx="465480" cy="3096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a5a5a5"/>
            </a:solidFill>
            <a:ln>
              <a:solidFill>
                <a:srgbClr val="7a7a7a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/>
          </p:style>
        </p:sp>
        <p:sp>
          <p:nvSpPr>
            <p:cNvPr id="238" name="Rectangle 50"/>
            <p:cNvSpPr/>
            <p:nvPr/>
          </p:nvSpPr>
          <p:spPr>
            <a:xfrm>
              <a:off x="4165920" y="701640"/>
              <a:ext cx="2338920" cy="5158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1" lang="en-US" sz="1400" spc="-1" strike="noStrike">
                  <a:solidFill>
                    <a:srgbClr val="000000"/>
                  </a:solidFill>
                  <a:latin typeface="Calibri"/>
                </a:rPr>
                <a:t>Spatial Modifier </a:t>
              </a:r>
              <a:endParaRPr b="0" lang="en-US" sz="1400" spc="-1" strike="noStrike">
                <a:latin typeface="Arial"/>
              </a:endParaRPr>
            </a:p>
            <a:p>
              <a:pPr>
                <a:lnSpc>
                  <a:spcPct val="100000"/>
                </a:lnSpc>
                <a:buNone/>
              </a:pPr>
              <a:r>
                <a:rPr b="0" i="1" lang="en-US" sz="1400" spc="-1" strike="noStrike" u="sng">
                  <a:solidFill>
                    <a:srgbClr val="000000"/>
                  </a:solidFill>
                  <a:uFillTx/>
                  <a:latin typeface="Calibri"/>
                </a:rPr>
                <a:t>The base emission for the grid</a:t>
              </a:r>
              <a:endParaRPr b="0" lang="en-US" sz="1400" spc="-1" strike="noStrike">
                <a:latin typeface="Arial"/>
              </a:endParaRPr>
            </a:p>
          </p:txBody>
        </p:sp>
        <p:sp>
          <p:nvSpPr>
            <p:cNvPr id="239" name="Rectangle 51"/>
            <p:cNvSpPr/>
            <p:nvPr/>
          </p:nvSpPr>
          <p:spPr>
            <a:xfrm>
              <a:off x="3982320" y="3798000"/>
              <a:ext cx="3309840" cy="5158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1" lang="en-US" sz="1400" spc="-1" strike="noStrike">
                  <a:solidFill>
                    <a:srgbClr val="000000"/>
                  </a:solidFill>
                  <a:latin typeface="Calibri"/>
                </a:rPr>
                <a:t>Temporal Modifier</a:t>
              </a:r>
              <a:endParaRPr b="0" lang="en-US" sz="1400" spc="-1" strike="noStrike">
                <a:latin typeface="Arial"/>
              </a:endParaRPr>
            </a:p>
            <a:p>
              <a:pPr>
                <a:lnSpc>
                  <a:spcPct val="100000"/>
                </a:lnSpc>
                <a:buNone/>
              </a:pPr>
              <a:r>
                <a:rPr b="0" i="1" lang="en-US" sz="1400" spc="-1" strike="noStrike" u="sng">
                  <a:solidFill>
                    <a:srgbClr val="000000"/>
                  </a:solidFill>
                  <a:uFillTx/>
                  <a:latin typeface="Calibri"/>
                </a:rPr>
                <a:t>The emission varied with time for the grid</a:t>
              </a:r>
              <a:endParaRPr b="0" lang="en-US" sz="1400" spc="-1" strike="noStrike">
                <a:latin typeface="Arial"/>
              </a:endParaRPr>
            </a:p>
          </p:txBody>
        </p:sp>
        <p:sp>
          <p:nvSpPr>
            <p:cNvPr id="240" name="Rectangle 57"/>
            <p:cNvSpPr/>
            <p:nvPr/>
          </p:nvSpPr>
          <p:spPr>
            <a:xfrm>
              <a:off x="4282920" y="3039480"/>
              <a:ext cx="2575440" cy="4546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0" i="1" lang="en-US" sz="1200" spc="-1" strike="noStrike">
                  <a:solidFill>
                    <a:srgbClr val="000000"/>
                  </a:solidFill>
                  <a:latin typeface="Calibri"/>
                </a:rPr>
                <a:t>f(building, household, population, land use type, heating/cooking source, …)</a:t>
              </a:r>
              <a:endParaRPr b="0" lang="en-US" sz="1200" spc="-1" strike="noStrike">
                <a:latin typeface="Arial"/>
              </a:endParaRPr>
            </a:p>
          </p:txBody>
        </p:sp>
        <p:sp>
          <p:nvSpPr>
            <p:cNvPr id="241" name="Rectangle 58"/>
            <p:cNvSpPr/>
            <p:nvPr/>
          </p:nvSpPr>
          <p:spPr>
            <a:xfrm>
              <a:off x="4164840" y="6296760"/>
              <a:ext cx="2944440" cy="4546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0" i="1" lang="en-US" sz="1200" spc="-1" strike="noStrike">
                  <a:solidFill>
                    <a:srgbClr val="000000"/>
                  </a:solidFill>
                  <a:latin typeface="Calibri"/>
                </a:rPr>
                <a:t>f(electricity, nightlight, surface temperature, air temperature, …)</a:t>
              </a:r>
              <a:endParaRPr b="0" lang="en-US" sz="1200" spc="-1" strike="noStrike">
                <a:latin typeface="Arial"/>
              </a:endParaRPr>
            </a:p>
          </p:txBody>
        </p:sp>
      </p:grpSp>
      <p:sp>
        <p:nvSpPr>
          <p:cNvPr id="242" name="TextBox 62"/>
          <p:cNvSpPr/>
          <p:nvPr/>
        </p:nvSpPr>
        <p:spPr>
          <a:xfrm>
            <a:off x="10387800" y="4918320"/>
            <a:ext cx="784440" cy="249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i="1" lang="en-US" sz="1050" spc="-1" strike="noStrike">
                <a:solidFill>
                  <a:srgbClr val="000000"/>
                </a:solidFill>
                <a:latin typeface="Calibri"/>
              </a:rPr>
              <a:t>100*100 m</a:t>
            </a:r>
            <a:endParaRPr b="0" lang="en-US" sz="105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0" name="Picture 1" descr=""/>
          <p:cNvPicPr/>
          <p:nvPr/>
        </p:nvPicPr>
        <p:blipFill>
          <a:blip r:embed="rId1"/>
          <a:srcRect l="0" t="0" r="0" b="48881"/>
          <a:stretch/>
        </p:blipFill>
        <p:spPr>
          <a:xfrm>
            <a:off x="477000" y="346320"/>
            <a:ext cx="5019840" cy="2274480"/>
          </a:xfrm>
          <a:prstGeom prst="rect">
            <a:avLst/>
          </a:prstGeom>
          <a:ln w="0">
            <a:noFill/>
          </a:ln>
        </p:spPr>
      </p:pic>
      <p:pic>
        <p:nvPicPr>
          <p:cNvPr id="521" name="Picture 4" descr=""/>
          <p:cNvPicPr/>
          <p:nvPr/>
        </p:nvPicPr>
        <p:blipFill>
          <a:blip r:embed="rId2"/>
          <a:stretch/>
        </p:blipFill>
        <p:spPr>
          <a:xfrm>
            <a:off x="477000" y="2980800"/>
            <a:ext cx="5038200" cy="2722320"/>
          </a:xfrm>
          <a:prstGeom prst="rect">
            <a:avLst/>
          </a:prstGeom>
          <a:ln w="0">
            <a:noFill/>
          </a:ln>
        </p:spPr>
      </p:pic>
      <p:pic>
        <p:nvPicPr>
          <p:cNvPr id="522" name="Picture 5" descr=""/>
          <p:cNvPicPr/>
          <p:nvPr/>
        </p:nvPicPr>
        <p:blipFill>
          <a:blip r:embed="rId3"/>
          <a:srcRect l="0" t="48881" r="0" b="0"/>
          <a:stretch/>
        </p:blipFill>
        <p:spPr>
          <a:xfrm>
            <a:off x="5990040" y="346320"/>
            <a:ext cx="5019840" cy="22744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3" name="Picture 1" descr=""/>
          <p:cNvPicPr/>
          <p:nvPr/>
        </p:nvPicPr>
        <p:blipFill>
          <a:blip r:embed="rId1"/>
          <a:stretch/>
        </p:blipFill>
        <p:spPr>
          <a:xfrm>
            <a:off x="435240" y="480960"/>
            <a:ext cx="5660280" cy="4389480"/>
          </a:xfrm>
          <a:prstGeom prst="rect">
            <a:avLst/>
          </a:prstGeom>
          <a:ln w="0">
            <a:noFill/>
          </a:ln>
        </p:spPr>
      </p:pic>
      <p:pic>
        <p:nvPicPr>
          <p:cNvPr id="524" name="Picture 2" descr=""/>
          <p:cNvPicPr/>
          <p:nvPr/>
        </p:nvPicPr>
        <p:blipFill>
          <a:blip r:embed="rId2"/>
          <a:stretch/>
        </p:blipFill>
        <p:spPr>
          <a:xfrm>
            <a:off x="6370200" y="541800"/>
            <a:ext cx="5080680" cy="24181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5" name="Picture 1" descr=""/>
          <p:cNvPicPr/>
          <p:nvPr/>
        </p:nvPicPr>
        <p:blipFill>
          <a:blip r:embed="rId1"/>
          <a:stretch/>
        </p:blipFill>
        <p:spPr>
          <a:xfrm>
            <a:off x="414720" y="298800"/>
            <a:ext cx="4976280" cy="4681440"/>
          </a:xfrm>
          <a:prstGeom prst="rect">
            <a:avLst/>
          </a:prstGeom>
          <a:ln w="0">
            <a:noFill/>
          </a:ln>
        </p:spPr>
      </p:pic>
      <p:pic>
        <p:nvPicPr>
          <p:cNvPr id="526" name="Picture 2" descr=""/>
          <p:cNvPicPr/>
          <p:nvPr/>
        </p:nvPicPr>
        <p:blipFill>
          <a:blip r:embed="rId2"/>
          <a:stretch/>
        </p:blipFill>
        <p:spPr>
          <a:xfrm>
            <a:off x="5626440" y="390240"/>
            <a:ext cx="6318000" cy="3603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7" name="Picture 1" descr=""/>
          <p:cNvPicPr/>
          <p:nvPr/>
        </p:nvPicPr>
        <p:blipFill>
          <a:blip r:embed="rId1"/>
          <a:stretch/>
        </p:blipFill>
        <p:spPr>
          <a:xfrm>
            <a:off x="453240" y="0"/>
            <a:ext cx="3069720" cy="6676560"/>
          </a:xfrm>
          <a:prstGeom prst="rect">
            <a:avLst/>
          </a:prstGeom>
          <a:ln w="0">
            <a:noFill/>
          </a:ln>
        </p:spPr>
      </p:pic>
      <p:pic>
        <p:nvPicPr>
          <p:cNvPr id="528" name="Picture 2" descr=""/>
          <p:cNvPicPr/>
          <p:nvPr/>
        </p:nvPicPr>
        <p:blipFill>
          <a:blip r:embed="rId2"/>
          <a:stretch/>
        </p:blipFill>
        <p:spPr>
          <a:xfrm>
            <a:off x="3966120" y="0"/>
            <a:ext cx="3193200" cy="39438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9" name="Picture 1" descr=""/>
          <p:cNvPicPr/>
          <p:nvPr/>
        </p:nvPicPr>
        <p:blipFill>
          <a:blip r:embed="rId1"/>
          <a:stretch/>
        </p:blipFill>
        <p:spPr>
          <a:xfrm>
            <a:off x="439920" y="60840"/>
            <a:ext cx="4837680" cy="6857640"/>
          </a:xfrm>
          <a:prstGeom prst="rect">
            <a:avLst/>
          </a:prstGeom>
          <a:ln w="0">
            <a:noFill/>
          </a:ln>
        </p:spPr>
      </p:pic>
      <p:pic>
        <p:nvPicPr>
          <p:cNvPr id="530" name="Picture 2" descr=""/>
          <p:cNvPicPr/>
          <p:nvPr/>
        </p:nvPicPr>
        <p:blipFill>
          <a:blip r:embed="rId2"/>
          <a:stretch/>
        </p:blipFill>
        <p:spPr>
          <a:xfrm>
            <a:off x="5533920" y="207360"/>
            <a:ext cx="4475160" cy="3454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Rectangle 5"/>
          <p:cNvSpPr/>
          <p:nvPr/>
        </p:nvSpPr>
        <p:spPr>
          <a:xfrm>
            <a:off x="205920" y="243360"/>
            <a:ext cx="11727000" cy="6385680"/>
          </a:xfrm>
          <a:prstGeom prst="rect">
            <a:avLst/>
          </a:prstGeom>
          <a:solidFill>
            <a:srgbClr val="5b9bd5"/>
          </a:solidFill>
          <a:ln>
            <a:solidFill>
              <a:srgbClr val="43729d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</p:sp>
      <p:sp>
        <p:nvSpPr>
          <p:cNvPr id="244" name="TextBox 6"/>
          <p:cNvSpPr/>
          <p:nvPr/>
        </p:nvSpPr>
        <p:spPr>
          <a:xfrm>
            <a:off x="390240" y="342720"/>
            <a:ext cx="852984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Calibri"/>
              </a:rPr>
              <a:t>Near-real-time Grid CO2 Emission in City’s Residential Area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245" name="Rectangle 7"/>
          <p:cNvSpPr/>
          <p:nvPr/>
        </p:nvSpPr>
        <p:spPr>
          <a:xfrm>
            <a:off x="1523880" y="896040"/>
            <a:ext cx="7360560" cy="3439440"/>
          </a:xfrm>
          <a:prstGeom prst="rect">
            <a:avLst/>
          </a:prstGeom>
          <a:solidFill>
            <a:srgbClr val="4472c4"/>
          </a:solidFill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6" name="TextBox 14"/>
          <p:cNvSpPr/>
          <p:nvPr/>
        </p:nvSpPr>
        <p:spPr>
          <a:xfrm>
            <a:off x="1585080" y="993960"/>
            <a:ext cx="242280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2000" spc="-1" strike="noStrike">
                <a:solidFill>
                  <a:srgbClr val="ffffff"/>
                </a:solidFill>
                <a:latin typeface="Calibri"/>
              </a:rPr>
              <a:t>Spatial Modifier 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47" name="Rectangle 19"/>
          <p:cNvSpPr/>
          <p:nvPr/>
        </p:nvSpPr>
        <p:spPr>
          <a:xfrm>
            <a:off x="9296280" y="896040"/>
            <a:ext cx="2392200" cy="2532600"/>
          </a:xfrm>
          <a:prstGeom prst="rect">
            <a:avLst/>
          </a:prstGeom>
          <a:solidFill>
            <a:srgbClr val="4472c4"/>
          </a:solidFill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endParaRPr b="0" lang="en-US" sz="20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1" i="1" lang="en-US" sz="2000" spc="-1" strike="noStrike">
                <a:solidFill>
                  <a:srgbClr val="ffffff"/>
                </a:solidFill>
                <a:latin typeface="Calibri"/>
              </a:rPr>
              <a:t> </a:t>
            </a:r>
            <a:r>
              <a:rPr b="1" i="1" lang="en-US" sz="2000" spc="-1" strike="noStrike">
                <a:solidFill>
                  <a:srgbClr val="ffffff"/>
                </a:solidFill>
                <a:latin typeface="Calibri"/>
              </a:rPr>
              <a:t>f(Total Emission, </a:t>
            </a:r>
            <a:endParaRPr b="0" lang="en-US" sz="20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1" i="1" lang="en-US" sz="2000" spc="-1" strike="noStrike">
                <a:solidFill>
                  <a:srgbClr val="ffffff"/>
                </a:solidFill>
                <a:latin typeface="Calibri"/>
              </a:rPr>
              <a:t>   </a:t>
            </a:r>
            <a:r>
              <a:rPr b="1" i="1" lang="en-US" sz="2000" spc="-1" strike="noStrike">
                <a:solidFill>
                  <a:srgbClr val="ffffff"/>
                </a:solidFill>
                <a:latin typeface="Calibri"/>
              </a:rPr>
              <a:t>Spatial Modifier, </a:t>
            </a:r>
            <a:endParaRPr b="0" lang="en-US" sz="20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1" i="1" lang="en-US" sz="2000" spc="-1" strike="noStrike">
                <a:solidFill>
                  <a:srgbClr val="ffffff"/>
                </a:solidFill>
                <a:latin typeface="Calibri"/>
              </a:rPr>
              <a:t>   </a:t>
            </a:r>
            <a:r>
              <a:rPr b="1" i="1" lang="en-US" sz="2000" spc="-1" strike="noStrike">
                <a:solidFill>
                  <a:srgbClr val="ffffff"/>
                </a:solidFill>
                <a:latin typeface="Calibri"/>
              </a:rPr>
              <a:t>Temporal Modifier)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48" name="TextBox 20"/>
          <p:cNvSpPr/>
          <p:nvPr/>
        </p:nvSpPr>
        <p:spPr>
          <a:xfrm>
            <a:off x="9326520" y="993960"/>
            <a:ext cx="2945880" cy="36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9" name="Rectangle 21"/>
          <p:cNvSpPr/>
          <p:nvPr/>
        </p:nvSpPr>
        <p:spPr>
          <a:xfrm>
            <a:off x="4817160" y="1449360"/>
            <a:ext cx="3762000" cy="2659680"/>
          </a:xfrm>
          <a:prstGeom prst="rect">
            <a:avLst/>
          </a:prstGeom>
          <a:solidFill>
            <a:srgbClr val="ffc000"/>
          </a:solidFill>
          <a:ln>
            <a:solidFill>
              <a:srgbClr val="bc8e00"/>
            </a:solidFill>
          </a:ln>
          <a:effectLst>
            <a:outerShdw algn="tl" blurRad="50760" dir="2700000" dist="37674" rotWithShape="0">
              <a:srgbClr val="000000">
                <a:alpha val="40000"/>
              </a:srgb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/>
        </p:style>
      </p:sp>
      <p:sp>
        <p:nvSpPr>
          <p:cNvPr id="250" name="TextBox 24"/>
          <p:cNvSpPr/>
          <p:nvPr/>
        </p:nvSpPr>
        <p:spPr>
          <a:xfrm>
            <a:off x="4875840" y="1480680"/>
            <a:ext cx="31010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1800" spc="-1" strike="noStrike">
                <a:solidFill>
                  <a:srgbClr val="ffffff"/>
                </a:solidFill>
                <a:latin typeface="Calibri"/>
              </a:rPr>
              <a:t>Buildings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51" name="Rectangle 25"/>
          <p:cNvSpPr/>
          <p:nvPr/>
        </p:nvSpPr>
        <p:spPr>
          <a:xfrm>
            <a:off x="9296280" y="3741480"/>
            <a:ext cx="2392200" cy="2720160"/>
          </a:xfrm>
          <a:prstGeom prst="rect">
            <a:avLst/>
          </a:prstGeom>
          <a:solidFill>
            <a:srgbClr val="4472c4"/>
          </a:solidFill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ffffff"/>
                </a:solidFill>
                <a:latin typeface="Calibri"/>
              </a:rPr>
              <a:t>Spatial res: </a:t>
            </a:r>
            <a:endParaRPr b="0" lang="en-US" sz="20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ffffff"/>
                </a:solidFill>
                <a:latin typeface="Calibri"/>
              </a:rPr>
              <a:t>100*100 m or 500*500 m</a:t>
            </a:r>
            <a:endParaRPr b="0" lang="en-US" sz="20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b="0" lang="en-US" sz="20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ffffff"/>
                </a:solidFill>
                <a:latin typeface="Calibri"/>
              </a:rPr>
              <a:t>Temporal res:</a:t>
            </a:r>
            <a:endParaRPr b="0" lang="en-US" sz="20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ffffff"/>
                </a:solidFill>
                <a:latin typeface="Calibri"/>
              </a:rPr>
              <a:t>Daily or weekly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52" name="Rectangle 27"/>
          <p:cNvSpPr/>
          <p:nvPr/>
        </p:nvSpPr>
        <p:spPr>
          <a:xfrm>
            <a:off x="1829880" y="1449360"/>
            <a:ext cx="2665440" cy="1298520"/>
          </a:xfrm>
          <a:prstGeom prst="rect">
            <a:avLst/>
          </a:prstGeom>
          <a:solidFill>
            <a:srgbClr val="ed7d31"/>
          </a:solidFill>
          <a:ln>
            <a:solidFill>
              <a:srgbClr val="af5c24"/>
            </a:solidFill>
          </a:ln>
          <a:effectLst>
            <a:outerShdw algn="tl" blurRad="50760" dir="2700000" dist="37674" rotWithShape="0">
              <a:srgbClr val="000000">
                <a:alpha val="40000"/>
              </a:srgb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</p:sp>
      <p:sp>
        <p:nvSpPr>
          <p:cNvPr id="253" name="Rectangle 28"/>
          <p:cNvSpPr/>
          <p:nvPr/>
        </p:nvSpPr>
        <p:spPr>
          <a:xfrm>
            <a:off x="1845360" y="2929320"/>
            <a:ext cx="2665440" cy="1180080"/>
          </a:xfrm>
          <a:prstGeom prst="rect">
            <a:avLst/>
          </a:prstGeom>
          <a:solidFill>
            <a:srgbClr val="ed7d31"/>
          </a:solidFill>
          <a:ln>
            <a:solidFill>
              <a:srgbClr val="af5c24"/>
            </a:solidFill>
          </a:ln>
          <a:effectLst>
            <a:outerShdw algn="tl" blurRad="50760" dir="2700000" dist="37674" rotWithShape="0">
              <a:srgbClr val="000000">
                <a:alpha val="40000"/>
              </a:srgb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</p:sp>
      <p:grpSp>
        <p:nvGrpSpPr>
          <p:cNvPr id="254" name="Group 35"/>
          <p:cNvGrpSpPr/>
          <p:nvPr/>
        </p:nvGrpSpPr>
        <p:grpSpPr>
          <a:xfrm>
            <a:off x="1523880" y="4573800"/>
            <a:ext cx="7360560" cy="1887480"/>
            <a:chOff x="1523880" y="4573800"/>
            <a:chExt cx="7360560" cy="1887480"/>
          </a:xfrm>
        </p:grpSpPr>
        <p:grpSp>
          <p:nvGrpSpPr>
            <p:cNvPr id="255" name="Group 23"/>
            <p:cNvGrpSpPr/>
            <p:nvPr/>
          </p:nvGrpSpPr>
          <p:grpSpPr>
            <a:xfrm>
              <a:off x="1523880" y="4573800"/>
              <a:ext cx="7360560" cy="1887480"/>
              <a:chOff x="1523880" y="4573800"/>
              <a:chExt cx="7360560" cy="1887480"/>
            </a:xfrm>
          </p:grpSpPr>
          <p:sp>
            <p:nvSpPr>
              <p:cNvPr id="256" name="Rectangle 8"/>
              <p:cNvSpPr/>
              <p:nvPr/>
            </p:nvSpPr>
            <p:spPr>
              <a:xfrm>
                <a:off x="1523880" y="4573800"/>
                <a:ext cx="7360560" cy="1887480"/>
              </a:xfrm>
              <a:prstGeom prst="rect">
                <a:avLst/>
              </a:prstGeom>
              <a:solidFill>
                <a:srgbClr val="4472c4"/>
              </a:solidFill>
              <a:ln>
                <a:solidFill>
                  <a:srgbClr val="32549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57" name="TextBox 15"/>
              <p:cNvSpPr/>
              <p:nvPr/>
            </p:nvSpPr>
            <p:spPr>
              <a:xfrm>
                <a:off x="1622160" y="4696200"/>
                <a:ext cx="6956640" cy="39456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spAutoFit/>
              </a:bodyPr>
              <a:p>
                <a:pPr>
                  <a:lnSpc>
                    <a:spcPct val="100000"/>
                  </a:lnSpc>
                  <a:buNone/>
                </a:pPr>
                <a:r>
                  <a:rPr b="1" lang="en-US" sz="2000" spc="-1" strike="noStrike">
                    <a:solidFill>
                      <a:srgbClr val="ffffff"/>
                    </a:solidFill>
                    <a:latin typeface="Calibri"/>
                  </a:rPr>
                  <a:t>Temporal Modifier</a:t>
                </a:r>
                <a:endParaRPr b="0" lang="en-US" sz="2000" spc="-1" strike="noStrike">
                  <a:latin typeface="Arial"/>
                </a:endParaRPr>
              </a:p>
            </p:txBody>
          </p:sp>
        </p:grpSp>
        <p:sp>
          <p:nvSpPr>
            <p:cNvPr id="258" name="Rectangle 30"/>
            <p:cNvSpPr/>
            <p:nvPr/>
          </p:nvSpPr>
          <p:spPr>
            <a:xfrm>
              <a:off x="1709640" y="5075280"/>
              <a:ext cx="3357000" cy="1239480"/>
            </a:xfrm>
            <a:prstGeom prst="rect">
              <a:avLst/>
            </a:prstGeom>
            <a:solidFill>
              <a:srgbClr val="ed7d31"/>
            </a:solidFill>
            <a:ln>
              <a:solidFill>
                <a:srgbClr val="af5c24"/>
              </a:solidFill>
            </a:ln>
            <a:effectLst>
              <a:outerShdw algn="tl" blurRad="50760" dir="2700000" dist="37674" rotWithShape="0">
                <a:srgbClr val="000000">
                  <a:alpha val="40000"/>
                </a:srgbClr>
              </a:outerShdw>
            </a:effectLst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/>
          </p:style>
        </p:sp>
        <p:sp>
          <p:nvSpPr>
            <p:cNvPr id="259" name="Rectangle 31"/>
            <p:cNvSpPr/>
            <p:nvPr/>
          </p:nvSpPr>
          <p:spPr>
            <a:xfrm>
              <a:off x="5320080" y="5075280"/>
              <a:ext cx="3357000" cy="1239480"/>
            </a:xfrm>
            <a:prstGeom prst="rect">
              <a:avLst/>
            </a:prstGeom>
            <a:solidFill>
              <a:srgbClr val="ed7d31"/>
            </a:solidFill>
            <a:ln>
              <a:solidFill>
                <a:srgbClr val="af5c24"/>
              </a:solidFill>
            </a:ln>
            <a:effectLst>
              <a:outerShdw algn="tl" blurRad="50760" dir="2700000" dist="37674" rotWithShape="0">
                <a:srgbClr val="000000">
                  <a:alpha val="40000"/>
                </a:srgbClr>
              </a:outerShdw>
            </a:effectLst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/>
          </p:style>
        </p:sp>
        <p:sp>
          <p:nvSpPr>
            <p:cNvPr id="260" name="Rectangle 29"/>
            <p:cNvSpPr/>
            <p:nvPr/>
          </p:nvSpPr>
          <p:spPr>
            <a:xfrm>
              <a:off x="1769040" y="5512320"/>
              <a:ext cx="3047760" cy="5763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0" lang="en-US" sz="1600" spc="-1" strike="noStrike" u="sng">
                  <a:solidFill>
                    <a:srgbClr val="ffffff"/>
                  </a:solidFill>
                  <a:uFillTx/>
                  <a:latin typeface="Calibri"/>
                </a:rPr>
                <a:t>Electricity</a:t>
              </a:r>
              <a:r>
                <a:rPr b="0" lang="en-US" sz="1600" spc="-1" strike="noStrike">
                  <a:solidFill>
                    <a:srgbClr val="ffffff"/>
                  </a:solidFill>
                  <a:latin typeface="Calibri"/>
                </a:rPr>
                <a:t>, </a:t>
              </a:r>
              <a:endParaRPr b="0" lang="en-US" sz="1600" spc="-1" strike="noStrike">
                <a:latin typeface="Arial"/>
              </a:endParaRPr>
            </a:p>
            <a:p>
              <a:pPr>
                <a:lnSpc>
                  <a:spcPct val="100000"/>
                </a:lnSpc>
                <a:buNone/>
              </a:pPr>
              <a:r>
                <a:rPr b="0" lang="en-US" sz="1600" spc="-1" strike="noStrike" u="sng">
                  <a:solidFill>
                    <a:srgbClr val="ffffff"/>
                  </a:solidFill>
                  <a:uFillTx/>
                  <a:latin typeface="Calibri"/>
                </a:rPr>
                <a:t>VIIRS nightlights</a:t>
              </a:r>
              <a:r>
                <a:rPr b="0" lang="en-US" sz="1600" spc="-1" strike="noStrike">
                  <a:solidFill>
                    <a:srgbClr val="ffffff"/>
                  </a:solidFill>
                  <a:latin typeface="Calibri"/>
                </a:rPr>
                <a:t>, …</a:t>
              </a:r>
              <a:endParaRPr b="0" lang="en-US" sz="1600" spc="-1" strike="noStrike">
                <a:latin typeface="Arial"/>
              </a:endParaRPr>
            </a:p>
          </p:txBody>
        </p:sp>
        <p:sp>
          <p:nvSpPr>
            <p:cNvPr id="261" name="TextBox 32"/>
            <p:cNvSpPr/>
            <p:nvPr/>
          </p:nvSpPr>
          <p:spPr>
            <a:xfrm>
              <a:off x="1807920" y="5147280"/>
              <a:ext cx="2298960" cy="363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1" lang="en-US" sz="1800" spc="-1" strike="noStrike">
                  <a:solidFill>
                    <a:srgbClr val="ffffff"/>
                  </a:solidFill>
                  <a:latin typeface="Calibri"/>
                </a:rPr>
                <a:t>Energy consumption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262" name="TextBox 33"/>
            <p:cNvSpPr/>
            <p:nvPr/>
          </p:nvSpPr>
          <p:spPr>
            <a:xfrm>
              <a:off x="5430240" y="5147280"/>
              <a:ext cx="2298960" cy="363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1" lang="en-US" sz="1800" spc="-1" strike="noStrike">
                  <a:solidFill>
                    <a:srgbClr val="ffffff"/>
                  </a:solidFill>
                  <a:latin typeface="Calibri"/>
                </a:rPr>
                <a:t>Climate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263" name="Rectangle 34"/>
            <p:cNvSpPr/>
            <p:nvPr/>
          </p:nvSpPr>
          <p:spPr>
            <a:xfrm>
              <a:off x="5446080" y="5512320"/>
              <a:ext cx="2543400" cy="5763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0" lang="en-US" sz="1600" spc="-1" strike="noStrike" u="sng">
                  <a:solidFill>
                    <a:srgbClr val="ffffff"/>
                  </a:solidFill>
                  <a:uFillTx/>
                  <a:latin typeface="Calibri"/>
                </a:rPr>
                <a:t>Air temperature,</a:t>
              </a:r>
              <a:endParaRPr b="0" lang="en-US" sz="1600" spc="-1" strike="noStrike">
                <a:latin typeface="Arial"/>
              </a:endParaRPr>
            </a:p>
            <a:p>
              <a:pPr>
                <a:lnSpc>
                  <a:spcPct val="100000"/>
                </a:lnSpc>
                <a:buNone/>
              </a:pPr>
              <a:r>
                <a:rPr b="0" lang="en-US" sz="1600" spc="-1" strike="noStrike" u="sng">
                  <a:solidFill>
                    <a:srgbClr val="ffffff"/>
                  </a:solidFill>
                  <a:uFillTx/>
                  <a:latin typeface="Calibri"/>
                </a:rPr>
                <a:t>Land surface temperature</a:t>
              </a:r>
              <a:r>
                <a:rPr b="0" lang="en-US" sz="1600" spc="-1" strike="noStrike">
                  <a:solidFill>
                    <a:srgbClr val="ffffff"/>
                  </a:solidFill>
                  <a:latin typeface="Calibri"/>
                </a:rPr>
                <a:t>, …</a:t>
              </a:r>
              <a:endParaRPr b="0" lang="en-US" sz="1600" spc="-1" strike="noStrike">
                <a:latin typeface="Arial"/>
              </a:endParaRPr>
            </a:p>
          </p:txBody>
        </p:sp>
      </p:grpSp>
      <p:sp>
        <p:nvSpPr>
          <p:cNvPr id="264" name="TextBox 36"/>
          <p:cNvSpPr/>
          <p:nvPr/>
        </p:nvSpPr>
        <p:spPr>
          <a:xfrm>
            <a:off x="1829880" y="1461240"/>
            <a:ext cx="22989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1800" spc="-1" strike="noStrike">
                <a:solidFill>
                  <a:srgbClr val="ffffff"/>
                </a:solidFill>
                <a:latin typeface="Calibri"/>
              </a:rPr>
              <a:t>Economic indicator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65" name="TextBox 37"/>
          <p:cNvSpPr/>
          <p:nvPr/>
        </p:nvSpPr>
        <p:spPr>
          <a:xfrm>
            <a:off x="1858680" y="2985120"/>
            <a:ext cx="22989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1800" spc="-1" strike="noStrike">
                <a:solidFill>
                  <a:srgbClr val="ffffff"/>
                </a:solidFill>
                <a:latin typeface="Calibri"/>
              </a:rPr>
              <a:t>Land use/cover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66" name="Rectangle 38"/>
          <p:cNvSpPr/>
          <p:nvPr/>
        </p:nvSpPr>
        <p:spPr>
          <a:xfrm>
            <a:off x="1874520" y="1767600"/>
            <a:ext cx="3047760" cy="81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 u="sng">
                <a:solidFill>
                  <a:srgbClr val="ffffff"/>
                </a:solidFill>
                <a:uFillTx/>
                <a:latin typeface="Calibri"/>
              </a:rPr>
              <a:t>Population</a:t>
            </a:r>
            <a:r>
              <a:rPr b="0" lang="en-US" sz="1600" spc="-1" strike="noStrike">
                <a:solidFill>
                  <a:srgbClr val="ffffff"/>
                </a:solidFill>
                <a:latin typeface="Calibri"/>
              </a:rPr>
              <a:t>, </a:t>
            </a:r>
            <a:r>
              <a:rPr b="0" lang="en-US" sz="1600" spc="-1" strike="noStrike" u="sng">
                <a:solidFill>
                  <a:srgbClr val="ffffff"/>
                </a:solidFill>
                <a:uFillTx/>
                <a:latin typeface="Calibri"/>
              </a:rPr>
              <a:t>Households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 u="sng">
                <a:solidFill>
                  <a:srgbClr val="ffffff"/>
                </a:solidFill>
                <a:uFillTx/>
                <a:latin typeface="Calibri"/>
              </a:rPr>
              <a:t>GDP</a:t>
            </a:r>
            <a:r>
              <a:rPr b="0" lang="en-US" sz="1600" spc="-1" strike="noStrike">
                <a:solidFill>
                  <a:srgbClr val="ffffff"/>
                </a:solidFill>
                <a:latin typeface="Calibri"/>
              </a:rPr>
              <a:t>, </a:t>
            </a:r>
            <a:r>
              <a:rPr b="0" lang="en-US" sz="1600" spc="-1" strike="noStrike" u="sng">
                <a:solidFill>
                  <a:srgbClr val="ffffff"/>
                </a:solidFill>
                <a:uFillTx/>
                <a:latin typeface="Calibri"/>
              </a:rPr>
              <a:t>energy source</a:t>
            </a:r>
            <a:r>
              <a:rPr b="0" lang="en-US" sz="1600" spc="-1" strike="noStrike">
                <a:solidFill>
                  <a:srgbClr val="ffffff"/>
                </a:solidFill>
                <a:latin typeface="Calibri"/>
              </a:rPr>
              <a:t>, 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600" spc="-1" strike="noStrike" u="sng">
                <a:solidFill>
                  <a:srgbClr val="ffffff"/>
                </a:solidFill>
                <a:uFillTx/>
                <a:latin typeface="Calibri"/>
              </a:rPr>
              <a:t>Cooking/heating source</a:t>
            </a:r>
            <a:r>
              <a:rPr b="0" lang="en-US" sz="1600" spc="-1" strike="noStrike">
                <a:solidFill>
                  <a:srgbClr val="ffffff"/>
                </a:solidFill>
                <a:latin typeface="Calibri"/>
              </a:rPr>
              <a:t>, …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67" name="Rectangle 39"/>
          <p:cNvSpPr/>
          <p:nvPr/>
        </p:nvSpPr>
        <p:spPr>
          <a:xfrm>
            <a:off x="1858680" y="3305520"/>
            <a:ext cx="3047760" cy="576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 u="sng">
                <a:solidFill>
                  <a:srgbClr val="ffffff"/>
                </a:solidFill>
                <a:uFillTx/>
                <a:latin typeface="Calibri"/>
              </a:rPr>
              <a:t>LCZ</a:t>
            </a:r>
            <a:r>
              <a:rPr b="0" lang="en-US" sz="1600" spc="-1" strike="noStrike">
                <a:solidFill>
                  <a:srgbClr val="ffffff"/>
                </a:solidFill>
                <a:latin typeface="Calibri"/>
              </a:rPr>
              <a:t>, </a:t>
            </a:r>
            <a:r>
              <a:rPr b="0" lang="en-US" sz="1600" spc="-1" strike="noStrike" u="sng">
                <a:solidFill>
                  <a:srgbClr val="ffffff"/>
                </a:solidFill>
                <a:uFillTx/>
                <a:latin typeface="Calibri"/>
              </a:rPr>
              <a:t>human settlement layer</a:t>
            </a:r>
            <a:r>
              <a:rPr b="0" lang="en-US" sz="1600" spc="-1" strike="noStrike">
                <a:solidFill>
                  <a:srgbClr val="ffffff"/>
                </a:solidFill>
                <a:latin typeface="Calibri"/>
              </a:rPr>
              <a:t>, </a:t>
            </a:r>
            <a:r>
              <a:rPr b="0" lang="en-US" sz="1600" spc="-1" strike="noStrike" u="sng">
                <a:solidFill>
                  <a:srgbClr val="ffffff"/>
                </a:solidFill>
                <a:uFillTx/>
                <a:latin typeface="Calibri"/>
              </a:rPr>
              <a:t>google landcover</a:t>
            </a:r>
            <a:r>
              <a:rPr b="0" lang="en-US" sz="1600" spc="-1" strike="noStrike">
                <a:solidFill>
                  <a:srgbClr val="ffffff"/>
                </a:solidFill>
                <a:latin typeface="Calibri"/>
              </a:rPr>
              <a:t>, …</a:t>
            </a:r>
            <a:r>
              <a:rPr b="0" lang="en-US" sz="1600" spc="-1" strike="noStrike" u="sng">
                <a:solidFill>
                  <a:srgbClr val="ffffff"/>
                </a:solidFill>
                <a:uFillTx/>
                <a:latin typeface="Calibri"/>
              </a:rPr>
              <a:t> 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68" name="Rectangle 40"/>
          <p:cNvSpPr/>
          <p:nvPr/>
        </p:nvSpPr>
        <p:spPr>
          <a:xfrm>
            <a:off x="6986880" y="2272320"/>
            <a:ext cx="1298160" cy="749160"/>
          </a:xfrm>
          <a:prstGeom prst="rect">
            <a:avLst/>
          </a:prstGeom>
          <a:solidFill>
            <a:srgbClr val="70ad47"/>
          </a:solidFill>
          <a:ln>
            <a:solidFill>
              <a:srgbClr val="527f34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Calibri"/>
              </a:rPr>
              <a:t>Microsoft database (unlabeled)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69" name="Rectangle 41"/>
          <p:cNvSpPr/>
          <p:nvPr/>
        </p:nvSpPr>
        <p:spPr>
          <a:xfrm>
            <a:off x="4929120" y="1796040"/>
            <a:ext cx="3047760" cy="333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 u="sng">
                <a:solidFill>
                  <a:srgbClr val="ffffff"/>
                </a:solidFill>
                <a:uFillTx/>
                <a:latin typeface="Calibri"/>
              </a:rPr>
              <a:t>Area, Height, Type 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70" name="Rectangle 42"/>
          <p:cNvSpPr/>
          <p:nvPr/>
        </p:nvSpPr>
        <p:spPr>
          <a:xfrm>
            <a:off x="5022000" y="2270520"/>
            <a:ext cx="1676880" cy="1702800"/>
          </a:xfrm>
          <a:prstGeom prst="rect">
            <a:avLst/>
          </a:prstGeom>
          <a:solidFill>
            <a:srgbClr val="70ad47"/>
          </a:solidFill>
          <a:ln>
            <a:solidFill>
              <a:srgbClr val="527f34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Calibri"/>
              </a:rPr>
              <a:t>ML model based on Open street map Buildings (OSMB) and other </a:t>
            </a:r>
            <a:r>
              <a:rPr b="0" lang="en-US" sz="1600" spc="-1" strike="noStrike">
                <a:solidFill>
                  <a:srgbClr val="ffffff"/>
                </a:solidFill>
                <a:latin typeface="Calibri"/>
              </a:rPr>
              <a:t>land use/cover</a:t>
            </a:r>
            <a:r>
              <a:rPr b="0" lang="en-US" sz="1600" spc="-1" strike="noStrike">
                <a:solidFill>
                  <a:srgbClr val="ffffff"/>
                </a:solidFill>
                <a:latin typeface="Calibri"/>
              </a:rPr>
              <a:t> datasets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71" name="Rectangle 43"/>
          <p:cNvSpPr/>
          <p:nvPr/>
        </p:nvSpPr>
        <p:spPr>
          <a:xfrm>
            <a:off x="6990120" y="3189240"/>
            <a:ext cx="1298160" cy="783720"/>
          </a:xfrm>
          <a:prstGeom prst="rect">
            <a:avLst/>
          </a:prstGeom>
          <a:solidFill>
            <a:srgbClr val="70ad47"/>
          </a:solidFill>
          <a:ln>
            <a:solidFill>
              <a:srgbClr val="527f34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ffff"/>
                </a:solidFill>
                <a:latin typeface="Calibri"/>
              </a:rPr>
              <a:t>Building Prediction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72" name="Connector: Elbow 49"/>
          <p:cNvSpPr/>
          <p:nvPr/>
        </p:nvSpPr>
        <p:spPr>
          <a:xfrm flipV="1" rot="10800000">
            <a:off x="6699600" y="2647440"/>
            <a:ext cx="287280" cy="474480"/>
          </a:xfrm>
          <a:prstGeom prst="bentConnector3">
            <a:avLst>
              <a:gd name="adj1" fmla="val 50000"/>
            </a:avLst>
          </a:prstGeom>
          <a:noFill/>
          <a:ln>
            <a:solidFill>
              <a:srgbClr val="000000"/>
            </a:solidFill>
            <a:tailEnd len="med" type="triangle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273" name="Connector: Elbow 51"/>
          <p:cNvSpPr/>
          <p:nvPr/>
        </p:nvSpPr>
        <p:spPr>
          <a:xfrm>
            <a:off x="6699240" y="3121920"/>
            <a:ext cx="290520" cy="459000"/>
          </a:xfrm>
          <a:prstGeom prst="bentConnector3">
            <a:avLst>
              <a:gd name="adj1" fmla="val 50000"/>
            </a:avLst>
          </a:prstGeom>
          <a:noFill/>
          <a:ln>
            <a:solidFill>
              <a:srgbClr val="000000"/>
            </a:solidFill>
            <a:tailEnd len="med" type="triangle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274" name="Connector: Elbow 57"/>
          <p:cNvSpPr/>
          <p:nvPr/>
        </p:nvSpPr>
        <p:spPr>
          <a:xfrm flipV="1">
            <a:off x="8884800" y="2162520"/>
            <a:ext cx="411120" cy="452880"/>
          </a:xfrm>
          <a:prstGeom prst="bentConnector3">
            <a:avLst>
              <a:gd name="adj1" fmla="val 50000"/>
            </a:avLst>
          </a:prstGeom>
          <a:noFill/>
          <a:ln>
            <a:solidFill>
              <a:srgbClr val="000000"/>
            </a:solidFill>
            <a:tailEnd len="med" type="triangle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275" name="Connector: Elbow 59"/>
          <p:cNvSpPr/>
          <p:nvPr/>
        </p:nvSpPr>
        <p:spPr>
          <a:xfrm flipV="1">
            <a:off x="8884800" y="2161800"/>
            <a:ext cx="411120" cy="3354840"/>
          </a:xfrm>
          <a:prstGeom prst="bentConnector3">
            <a:avLst>
              <a:gd name="adj1" fmla="val 50000"/>
            </a:avLst>
          </a:prstGeom>
          <a:noFill/>
          <a:ln>
            <a:solidFill>
              <a:srgbClr val="000000"/>
            </a:solidFill>
            <a:tailEnd len="med" type="triangle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276" name="Straight Arrow Connector 63"/>
          <p:cNvSpPr/>
          <p:nvPr/>
        </p:nvSpPr>
        <p:spPr>
          <a:xfrm flipH="1">
            <a:off x="10492200" y="3429000"/>
            <a:ext cx="360" cy="312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/>
            </a:solidFill>
            <a:tailEnd len="med" type="triangle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277" name="TextBox 64"/>
          <p:cNvSpPr/>
          <p:nvPr/>
        </p:nvSpPr>
        <p:spPr>
          <a:xfrm>
            <a:off x="9353880" y="3827160"/>
            <a:ext cx="113076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2000" spc="-1" strike="noStrike">
                <a:solidFill>
                  <a:srgbClr val="ffffff"/>
                </a:solidFill>
                <a:latin typeface="Calibri"/>
              </a:rPr>
              <a:t>Output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78" name="TextBox 65"/>
          <p:cNvSpPr/>
          <p:nvPr/>
        </p:nvSpPr>
        <p:spPr>
          <a:xfrm>
            <a:off x="9288720" y="949320"/>
            <a:ext cx="239220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en-US" sz="2000" spc="-1" strike="noStrike">
                <a:solidFill>
                  <a:srgbClr val="ffffff"/>
                </a:solidFill>
                <a:latin typeface="Calibri"/>
              </a:rPr>
              <a:t>Emission estimator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79" name="Rectangle 71"/>
          <p:cNvSpPr/>
          <p:nvPr/>
        </p:nvSpPr>
        <p:spPr>
          <a:xfrm rot="16200000">
            <a:off x="-1999080" y="3304080"/>
            <a:ext cx="5565240" cy="749880"/>
          </a:xfrm>
          <a:prstGeom prst="rect">
            <a:avLst/>
          </a:prstGeom>
          <a:solidFill>
            <a:srgbClr val="4472c4"/>
          </a:solidFill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US" sz="2000" spc="-1" strike="noStrike">
                <a:solidFill>
                  <a:srgbClr val="ffffff"/>
                </a:solidFill>
                <a:latin typeface="Calibri"/>
              </a:rPr>
              <a:t>Total near-real-time CO2 emission</a:t>
            </a:r>
            <a:endParaRPr b="0" lang="en-US" sz="20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Calibri"/>
              </a:rPr>
              <a:t> </a:t>
            </a:r>
            <a:r>
              <a:rPr b="0" lang="en-US" sz="1800" spc="-1" strike="noStrike">
                <a:solidFill>
                  <a:srgbClr val="ffffff"/>
                </a:solidFill>
                <a:latin typeface="Calibri"/>
              </a:rPr>
              <a:t>(from carbon monitor database) 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80" name="Connector: Elbow 85"/>
          <p:cNvSpPr/>
          <p:nvPr/>
        </p:nvSpPr>
        <p:spPr>
          <a:xfrm flipV="1">
            <a:off x="1158480" y="2615760"/>
            <a:ext cx="365040" cy="1062720"/>
          </a:xfrm>
          <a:prstGeom prst="bentConnector5">
            <a:avLst>
              <a:gd name="adj1" fmla="val 39605"/>
              <a:gd name="adj2" fmla="val 99787"/>
              <a:gd name="adj3" fmla="val 37465"/>
            </a:avLst>
          </a:prstGeom>
          <a:noFill/>
          <a:ln>
            <a:solidFill>
              <a:srgbClr val="000000"/>
            </a:solidFill>
            <a:tailEnd len="med" type="triangle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281" name="Connector: Elbow 88"/>
          <p:cNvSpPr/>
          <p:nvPr/>
        </p:nvSpPr>
        <p:spPr>
          <a:xfrm>
            <a:off x="1158480" y="3678840"/>
            <a:ext cx="365040" cy="1838520"/>
          </a:xfrm>
          <a:prstGeom prst="bentConnector5">
            <a:avLst>
              <a:gd name="adj1" fmla="val 37521"/>
              <a:gd name="adj2" fmla="val 34533"/>
              <a:gd name="adj3" fmla="val 37465"/>
            </a:avLst>
          </a:prstGeom>
          <a:noFill/>
          <a:ln>
            <a:solidFill>
              <a:srgbClr val="000000"/>
            </a:solidFill>
            <a:tailEnd len="med" type="triangle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2" name="Table 3"/>
          <p:cNvGraphicFramePr/>
          <p:nvPr/>
        </p:nvGraphicFramePr>
        <p:xfrm>
          <a:off x="2199600" y="149760"/>
          <a:ext cx="9095760" cy="4744800"/>
        </p:xfrm>
        <a:graphic>
          <a:graphicData uri="http://schemas.openxmlformats.org/drawingml/2006/table">
            <a:tbl>
              <a:tblPr/>
              <a:tblGrid>
                <a:gridCol w="3031920"/>
                <a:gridCol w="3031920"/>
                <a:gridCol w="3031920"/>
              </a:tblGrid>
              <a:tr h="27036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1" lang="en-US" sz="14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Resolution Level 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1" lang="en-US" sz="14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data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1" lang="en-US" sz="14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source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472c4"/>
                    </a:solidFill>
                  </a:tcPr>
                </a:tc>
              </a:tr>
              <a:tr h="270360">
                <a:tc rowSpan="4"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Country level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heating/cooking source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 rowSpan="7"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Census data or governmental statistical data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</a:tr>
              <a:tr h="270360">
                <a:tc vMerge="1"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energy structure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 vMerge="1"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  <a:tr h="270360">
                <a:tc vMerge="1"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GDP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 vMerge="1"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  <a:tr h="270360">
                <a:tc vMerge="1"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Other economic indicator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 vMerge="1"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  <a:tr h="270360">
                <a:tc rowSpan="3"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City/division level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Population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 vMerge="1"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  <a:tr h="270360">
                <a:tc vMerge="1"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household number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 vMerge="1"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  <a:tr h="270360">
                <a:tc vMerge="1"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household size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 vMerge="1"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  <a:tr h="270360">
                <a:tc rowSpan="2"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Polygon level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Building number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 rowSpan="2"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ML model output trained with MS building dataset (</a:t>
                      </a:r>
                      <a:r>
                        <a:rPr b="0" lang="en-US" sz="1400" spc="-1" strike="noStrike" u="sng">
                          <a:solidFill>
                            <a:srgbClr val="0563c1"/>
                          </a:solidFill>
                          <a:uFillTx/>
                          <a:latin typeface="Calibri"/>
                          <a:hlinkClick r:id="rId1"/>
                        </a:rPr>
                        <a:t>https://github.com/microsoft/USBuildingFootprints</a:t>
                      </a: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), OSMB dataset (</a:t>
                      </a:r>
                      <a:r>
                        <a:rPr b="0" lang="en-US" sz="1400" spc="-1" strike="noStrike" u="sng">
                          <a:solidFill>
                            <a:srgbClr val="0563c1"/>
                          </a:solidFill>
                          <a:uFillTx/>
                          <a:latin typeface="Calibri"/>
                          <a:hlinkClick r:id="rId2"/>
                        </a:rPr>
                        <a:t>https://osmbuildings.org/</a:t>
                      </a: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), and other grid-based dataset, such as LCZ, Copernicus DEM, night light, …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</a:tr>
              <a:tr h="1071360">
                <a:tc vMerge="1"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Building area, type, level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 vMerge="1"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  <a:tr h="270360">
                <a:tc rowSpan="8"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Grid level</a:t>
                      </a:r>
                      <a:endParaRPr b="0" lang="en-US" sz="14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a: already used in our dataset</a:t>
                      </a:r>
                      <a:endParaRPr b="0" lang="en-US" sz="14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b: will be used (in processing)</a:t>
                      </a:r>
                      <a:endParaRPr b="0" lang="en-US" sz="14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c: important, considering to use</a:t>
                      </a:r>
                      <a:endParaRPr b="0" lang="en-US" sz="14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d: might be used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a: LCZ (100*100m)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1050" spc="-1" strike="noStrike">
                          <a:solidFill>
                            <a:srgbClr val="0563c1"/>
                          </a:solidFill>
                          <a:latin typeface="Calibri"/>
                          <a:hlinkClick r:id="rId3"/>
                        </a:rPr>
                        <a:t>https://zenodo.org/record/6364594#.YsgpS3ZBybg</a:t>
                      </a:r>
                      <a:endParaRPr b="0" lang="en-US" sz="105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</a:tr>
              <a:tr h="270360">
                <a:tc vMerge="1"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a: EU, VIIRS nightlights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-US" sz="1000" spc="-1" strike="noStrike" u="sng">
                          <a:solidFill>
                            <a:srgbClr val="0563c1"/>
                          </a:solidFill>
                          <a:uFillTx/>
                          <a:latin typeface="Calibri"/>
                          <a:hlinkClick r:id="rId4"/>
                        </a:rPr>
                        <a:t>https://eogdata.mines.edu/products/vnl/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</a:tr>
              <a:tr h="270360">
                <a:tc vMerge="1"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b: Google, Land surface temperature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-US" sz="1000" spc="-1" strike="noStrike" u="sng">
                          <a:solidFill>
                            <a:srgbClr val="0563c1"/>
                          </a:solidFill>
                          <a:uFillTx/>
                          <a:latin typeface="Calibri"/>
                          <a:hlinkClick r:id="rId5"/>
                        </a:rPr>
                        <a:t>https://developers.google.com/earth-engine/datasets/tags/surface-temperature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</a:tr>
              <a:tr h="285480">
                <a:tc vMerge="1"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b: EU, Human settlement layer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1050" spc="-1" strike="noStrike" u="sng">
                          <a:solidFill>
                            <a:srgbClr val="0563c1"/>
                          </a:solidFill>
                          <a:uFillTx/>
                          <a:latin typeface="Calibri"/>
                          <a:hlinkClick r:id="rId6"/>
                        </a:rPr>
                        <a:t>https://ghsl.jrc.ec.europa.eu</a:t>
                      </a:r>
                      <a:r>
                        <a:rPr b="0" lang="en-US" sz="105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endParaRPr b="0" lang="en-US" sz="105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</a:tr>
              <a:tr h="285480">
                <a:tc vMerge="1"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c: Copernicus, DEM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-US" sz="1000" spc="-1" strike="noStrike" u="sng">
                          <a:solidFill>
                            <a:srgbClr val="0563c1"/>
                          </a:solidFill>
                          <a:uFillTx/>
                          <a:latin typeface="Calibri"/>
                          <a:hlinkClick r:id="rId7"/>
                        </a:rPr>
                        <a:t>https://spacedata.copernicus.eu/web/cscda/dataset-details?articleId=394198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</a:tr>
              <a:tr h="270360">
                <a:tc vMerge="1"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c: ERA5, Air temperature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-US" sz="1000" spc="-1" strike="noStrike" u="sng">
                          <a:solidFill>
                            <a:srgbClr val="0563c1"/>
                          </a:solidFill>
                          <a:uFillTx/>
                          <a:latin typeface="Calibri"/>
                          <a:hlinkClick r:id="rId8"/>
                        </a:rPr>
                        <a:t>https://www.ecmwf.int/en/forecasts/datasets/reanalysis-datasets/era5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</a:tr>
              <a:tr h="270360">
                <a:tc vMerge="1"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c: Poverty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-US" sz="1000" spc="-1" strike="noStrike" u="sng">
                          <a:solidFill>
                            <a:srgbClr val="0563c1"/>
                          </a:solidFill>
                          <a:uFillTx/>
                          <a:latin typeface="Calibri"/>
                          <a:hlinkClick r:id="rId9"/>
                        </a:rPr>
                        <a:t>https://partage.lsce.ipsl.fr/service/home/~/?auth=co&amp;loc=en_US&amp;id=7160&amp;part=2.2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</a:tr>
              <a:tr h="270360">
                <a:tc vMerge="1"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d: Google, land cover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1000" spc="-1" strike="noStrike" u="sng">
                          <a:solidFill>
                            <a:srgbClr val="0563c1"/>
                          </a:solidFill>
                          <a:uFillTx/>
                          <a:latin typeface="Calibri"/>
                          <a:hlinkClick r:id="rId10"/>
                        </a:rPr>
                        <a:t>https://blog.google/products/earth/dynamic-world-land-cover-data/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</a:tr>
            </a:tbl>
          </a:graphicData>
        </a:graphic>
      </p:graphicFrame>
      <p:sp>
        <p:nvSpPr>
          <p:cNvPr id="283" name="Title 1"/>
          <p:cNvSpPr/>
          <p:nvPr/>
        </p:nvSpPr>
        <p:spPr>
          <a:xfrm>
            <a:off x="43200" y="149760"/>
            <a:ext cx="2156040" cy="604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3600" spc="-1" strike="noStrike">
                <a:solidFill>
                  <a:srgbClr val="000000"/>
                </a:solidFill>
                <a:latin typeface="Calibri Light"/>
              </a:rPr>
              <a:t>Datasets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284" name="TextBox 5"/>
          <p:cNvSpPr/>
          <p:nvPr/>
        </p:nvSpPr>
        <p:spPr>
          <a:xfrm>
            <a:off x="86760" y="808920"/>
            <a:ext cx="1857240" cy="1094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100" spc="-1" strike="noStrike">
                <a:solidFill>
                  <a:srgbClr val="000000"/>
                </a:solidFill>
                <a:latin typeface="Calibri"/>
              </a:rPr>
              <a:t>Note: the datasets are not limited in those are listed, and we will replace some of those datasets if we find some alternative dataset with higher quality.</a:t>
            </a:r>
            <a:endParaRPr b="0" lang="en-US" sz="1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Regi</a:t>
            </a: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on </a:t>
            </a: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defin</a:t>
            </a: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es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6" name="PlaceHolder 2"/>
          <p:cNvSpPr>
            <a:spLocks noGrp="1"/>
          </p:cNvSpPr>
          <p:nvPr>
            <p:ph/>
          </p:nvPr>
        </p:nvSpPr>
        <p:spPr>
          <a:xfrm>
            <a:off x="838080" y="161244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Regions need to be defined with boxes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1" marL="971640" indent="-5144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Calibri Light"/>
              <a:buAutoNum type="arabicPeriod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Administrative divisions include large non-urban areas (not of our interests)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1" marL="971640" indent="-5144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Calibri Light"/>
              <a:buAutoNum type="arabicPeriod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Continuous urban areas are divide into parts by administrative division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Uncertainties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We assume the selected regions has the same administrative region data, such as population, household number, …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87" name="Picture 3" descr=""/>
          <p:cNvPicPr/>
          <p:nvPr/>
        </p:nvPicPr>
        <p:blipFill>
          <a:blip r:embed="rId1"/>
          <a:stretch/>
        </p:blipFill>
        <p:spPr>
          <a:xfrm>
            <a:off x="7223760" y="3979080"/>
            <a:ext cx="4250160" cy="2698920"/>
          </a:xfrm>
          <a:prstGeom prst="rect">
            <a:avLst/>
          </a:prstGeom>
          <a:ln w="0">
            <a:noFill/>
          </a:ln>
        </p:spPr>
      </p:pic>
      <p:pic>
        <p:nvPicPr>
          <p:cNvPr id="288" name="Picture 4" descr=""/>
          <p:cNvPicPr/>
          <p:nvPr/>
        </p:nvPicPr>
        <p:blipFill>
          <a:blip r:embed="rId2"/>
          <a:stretch/>
        </p:blipFill>
        <p:spPr>
          <a:xfrm>
            <a:off x="392040" y="4023360"/>
            <a:ext cx="6506640" cy="2654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How we </a:t>
            </a: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select the </a:t>
            </a: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region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0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514440" indent="-5144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Calibri Light"/>
              <a:buAutoNum type="arabicPeriod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The most populated region (urban area) for the proposed cities will 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be included.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514440" indent="-5144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Calibri Light"/>
              <a:buAutoNum type="arabicPeriod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The closely adjacent populated regions will also be included until the 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we see a clear break of the urban area, or the region become too 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large.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514440" indent="-5144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Calibri Light"/>
              <a:buAutoNum type="arabicPeriod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We adjust the region based on the MS buildings and LCZ maps (world 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urban database, </a:t>
            </a:r>
            <a:r>
              <a:rPr b="0" lang="en-US" sz="2800" spc="-1" strike="noStrike" u="sng">
                <a:solidFill>
                  <a:srgbClr val="0563c1"/>
                </a:solidFill>
                <a:uFillTx/>
                <a:latin typeface="Calibri"/>
                <a:hlinkClick r:id="rId1"/>
              </a:rPr>
              <a:t>https://www.wudapt.org/lcz-maps/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)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Most of the dense building areas (both MS buildings and LCZ categories) are 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included in our regions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Picture 5" descr=""/>
          <p:cNvPicPr/>
          <p:nvPr/>
        </p:nvPicPr>
        <p:blipFill>
          <a:blip r:embed="rId1"/>
          <a:stretch/>
        </p:blipFill>
        <p:spPr>
          <a:xfrm>
            <a:off x="215640" y="540000"/>
            <a:ext cx="3754080" cy="2383920"/>
          </a:xfrm>
          <a:prstGeom prst="rect">
            <a:avLst/>
          </a:prstGeom>
          <a:ln w="0">
            <a:noFill/>
          </a:ln>
        </p:spPr>
      </p:pic>
      <p:sp>
        <p:nvSpPr>
          <p:cNvPr id="292" name="Rectangle 6"/>
          <p:cNvSpPr/>
          <p:nvPr/>
        </p:nvSpPr>
        <p:spPr>
          <a:xfrm>
            <a:off x="174240" y="19440"/>
            <a:ext cx="8654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1080"/>
                </a:solidFill>
                <a:latin typeface="Consolas"/>
              </a:rPr>
              <a:t>Cairo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93" name="Picture 7" descr=""/>
          <p:cNvPicPr/>
          <p:nvPr/>
        </p:nvPicPr>
        <p:blipFill>
          <a:blip r:embed="rId2"/>
          <a:stretch/>
        </p:blipFill>
        <p:spPr>
          <a:xfrm>
            <a:off x="4227840" y="480240"/>
            <a:ext cx="3547080" cy="2480400"/>
          </a:xfrm>
          <a:prstGeom prst="rect">
            <a:avLst/>
          </a:prstGeom>
          <a:ln w="0">
            <a:noFill/>
          </a:ln>
        </p:spPr>
      </p:pic>
      <p:sp>
        <p:nvSpPr>
          <p:cNvPr id="294" name="Rectangle 8"/>
          <p:cNvSpPr/>
          <p:nvPr/>
        </p:nvSpPr>
        <p:spPr>
          <a:xfrm>
            <a:off x="1108800" y="0"/>
            <a:ext cx="2846520" cy="515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Consolas"/>
              </a:rPr>
              <a:t>Top left: (</a:t>
            </a:r>
            <a:r>
              <a:rPr b="0" lang="en-US" sz="1400" spc="-1" strike="noStrike">
                <a:solidFill>
                  <a:srgbClr val="098658"/>
                </a:solidFill>
                <a:latin typeface="Consolas"/>
              </a:rPr>
              <a:t>30.4</a:t>
            </a:r>
            <a:r>
              <a:rPr b="0" lang="en-US" sz="1400" spc="-1" strike="noStrike">
                <a:solidFill>
                  <a:srgbClr val="000000"/>
                </a:solidFill>
                <a:latin typeface="Consolas"/>
              </a:rPr>
              <a:t>, </a:t>
            </a:r>
            <a:r>
              <a:rPr b="0" lang="en-US" sz="1400" spc="-1" strike="noStrike">
                <a:solidFill>
                  <a:srgbClr val="098658"/>
                </a:solidFill>
                <a:latin typeface="Consolas"/>
              </a:rPr>
              <a:t>30.8</a:t>
            </a:r>
            <a:r>
              <a:rPr b="0" lang="en-US" sz="1400" spc="-1" strike="noStrike">
                <a:solidFill>
                  <a:srgbClr val="000000"/>
                </a:solidFill>
                <a:latin typeface="Consolas"/>
              </a:rPr>
              <a:t>),  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Consolas"/>
              </a:rPr>
              <a:t>Bottom right:(</a:t>
            </a:r>
            <a:r>
              <a:rPr b="0" lang="en-US" sz="1400" spc="-1" strike="noStrike">
                <a:solidFill>
                  <a:srgbClr val="098658"/>
                </a:solidFill>
                <a:latin typeface="Consolas"/>
              </a:rPr>
              <a:t>29.7</a:t>
            </a:r>
            <a:r>
              <a:rPr b="0" lang="en-US" sz="1400" spc="-1" strike="noStrike">
                <a:solidFill>
                  <a:srgbClr val="000000"/>
                </a:solidFill>
                <a:latin typeface="Consolas"/>
              </a:rPr>
              <a:t>, </a:t>
            </a:r>
            <a:r>
              <a:rPr b="0" lang="en-US" sz="1400" spc="-1" strike="noStrike">
                <a:solidFill>
                  <a:srgbClr val="098658"/>
                </a:solidFill>
                <a:latin typeface="Consolas"/>
              </a:rPr>
              <a:t>31.8</a:t>
            </a:r>
            <a:r>
              <a:rPr b="0" lang="en-US" sz="1400" spc="-1" strike="noStrike">
                <a:solidFill>
                  <a:srgbClr val="000000"/>
                </a:solidFill>
                <a:latin typeface="Consolas"/>
              </a:rPr>
              <a:t>)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95" name="TextBox 9"/>
          <p:cNvSpPr/>
          <p:nvPr/>
        </p:nvSpPr>
        <p:spPr>
          <a:xfrm>
            <a:off x="4323240" y="19440"/>
            <a:ext cx="18680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Microsoft building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96" name="Picture 12" descr=""/>
          <p:cNvPicPr/>
          <p:nvPr/>
        </p:nvPicPr>
        <p:blipFill>
          <a:blip r:embed="rId3"/>
          <a:stretch/>
        </p:blipFill>
        <p:spPr>
          <a:xfrm>
            <a:off x="177480" y="3373920"/>
            <a:ext cx="3197520" cy="3433320"/>
          </a:xfrm>
          <a:prstGeom prst="rect">
            <a:avLst/>
          </a:prstGeom>
          <a:ln w="0">
            <a:noFill/>
          </a:ln>
        </p:spPr>
      </p:pic>
      <p:sp>
        <p:nvSpPr>
          <p:cNvPr id="297" name="Rectangle 15"/>
          <p:cNvSpPr/>
          <p:nvPr/>
        </p:nvSpPr>
        <p:spPr>
          <a:xfrm>
            <a:off x="137160" y="2959560"/>
            <a:ext cx="18255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1080"/>
                </a:solidFill>
                <a:latin typeface="Consolas"/>
              </a:rPr>
              <a:t>Johannesburg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98" name="Picture 16" descr=""/>
          <p:cNvPicPr/>
          <p:nvPr/>
        </p:nvPicPr>
        <p:blipFill>
          <a:blip r:embed="rId4"/>
          <a:stretch/>
        </p:blipFill>
        <p:spPr>
          <a:xfrm>
            <a:off x="4548240" y="3416400"/>
            <a:ext cx="3042720" cy="3355920"/>
          </a:xfrm>
          <a:prstGeom prst="rect">
            <a:avLst/>
          </a:prstGeom>
          <a:ln w="0">
            <a:noFill/>
          </a:ln>
        </p:spPr>
      </p:pic>
      <p:sp>
        <p:nvSpPr>
          <p:cNvPr id="299" name="Rectangle 17"/>
          <p:cNvSpPr/>
          <p:nvPr/>
        </p:nvSpPr>
        <p:spPr>
          <a:xfrm>
            <a:off x="1997280" y="2923920"/>
            <a:ext cx="3059640" cy="515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Consolas"/>
              </a:rPr>
              <a:t>Top left:(-</a:t>
            </a:r>
            <a:r>
              <a:rPr b="0" lang="en-US" sz="1400" spc="-1" strike="noStrike">
                <a:solidFill>
                  <a:srgbClr val="098658"/>
                </a:solidFill>
                <a:latin typeface="Consolas"/>
              </a:rPr>
              <a:t>25.7</a:t>
            </a:r>
            <a:r>
              <a:rPr b="0" lang="en-US" sz="1400" spc="-1" strike="noStrike">
                <a:solidFill>
                  <a:srgbClr val="000000"/>
                </a:solidFill>
                <a:latin typeface="Consolas"/>
              </a:rPr>
              <a:t>, </a:t>
            </a:r>
            <a:r>
              <a:rPr b="0" lang="en-US" sz="1400" spc="-1" strike="noStrike">
                <a:solidFill>
                  <a:srgbClr val="098658"/>
                </a:solidFill>
                <a:latin typeface="Consolas"/>
              </a:rPr>
              <a:t>27.7</a:t>
            </a:r>
            <a:r>
              <a:rPr b="0" lang="en-US" sz="1400" spc="-1" strike="noStrike">
                <a:solidFill>
                  <a:srgbClr val="000000"/>
                </a:solidFill>
                <a:latin typeface="Consolas"/>
              </a:rPr>
              <a:t>),  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Consolas"/>
              </a:rPr>
              <a:t>Bottom right:( -</a:t>
            </a:r>
            <a:r>
              <a:rPr b="0" lang="en-US" sz="1400" spc="-1" strike="noStrike">
                <a:solidFill>
                  <a:srgbClr val="098658"/>
                </a:solidFill>
                <a:latin typeface="Consolas"/>
              </a:rPr>
              <a:t>26.6</a:t>
            </a:r>
            <a:r>
              <a:rPr b="0" lang="en-US" sz="1400" spc="-1" strike="noStrike">
                <a:solidFill>
                  <a:srgbClr val="000000"/>
                </a:solidFill>
                <a:latin typeface="Consolas"/>
              </a:rPr>
              <a:t>, </a:t>
            </a:r>
            <a:r>
              <a:rPr b="0" lang="en-US" sz="1400" spc="-1" strike="noStrike">
                <a:solidFill>
                  <a:srgbClr val="098658"/>
                </a:solidFill>
                <a:latin typeface="Consolas"/>
              </a:rPr>
              <a:t>28.5</a:t>
            </a:r>
            <a:r>
              <a:rPr b="0" lang="en-US" sz="1400" spc="-1" strike="noStrike">
                <a:solidFill>
                  <a:srgbClr val="000000"/>
                </a:solidFill>
                <a:latin typeface="Consolas"/>
              </a:rPr>
              <a:t>)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300" name="Picture 10" descr=""/>
          <p:cNvPicPr/>
          <p:nvPr/>
        </p:nvPicPr>
        <p:blipFill>
          <a:blip r:embed="rId5"/>
          <a:stretch/>
        </p:blipFill>
        <p:spPr>
          <a:xfrm>
            <a:off x="8136360" y="388800"/>
            <a:ext cx="3427920" cy="2480760"/>
          </a:xfrm>
          <a:prstGeom prst="rect">
            <a:avLst/>
          </a:prstGeom>
          <a:ln w="0">
            <a:noFill/>
          </a:ln>
        </p:spPr>
      </p:pic>
      <p:pic>
        <p:nvPicPr>
          <p:cNvPr id="301" name="Picture 11" descr=""/>
          <p:cNvPicPr/>
          <p:nvPr/>
        </p:nvPicPr>
        <p:blipFill>
          <a:blip r:embed="rId6"/>
          <a:stretch/>
        </p:blipFill>
        <p:spPr>
          <a:xfrm>
            <a:off x="8355600" y="3429000"/>
            <a:ext cx="2802960" cy="3102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Picture 14" descr=""/>
          <p:cNvPicPr/>
          <p:nvPr/>
        </p:nvPicPr>
        <p:blipFill>
          <a:blip r:embed="rId1"/>
          <a:stretch/>
        </p:blipFill>
        <p:spPr>
          <a:xfrm>
            <a:off x="199800" y="479520"/>
            <a:ext cx="3343320" cy="3268800"/>
          </a:xfrm>
          <a:prstGeom prst="rect">
            <a:avLst/>
          </a:prstGeom>
          <a:ln w="0">
            <a:noFill/>
          </a:ln>
        </p:spPr>
      </p:pic>
      <p:sp>
        <p:nvSpPr>
          <p:cNvPr id="303" name="Rectangle 15"/>
          <p:cNvSpPr/>
          <p:nvPr/>
        </p:nvSpPr>
        <p:spPr>
          <a:xfrm>
            <a:off x="306360" y="110160"/>
            <a:ext cx="8654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1080"/>
                </a:solidFill>
                <a:latin typeface="Consolas"/>
              </a:rPr>
              <a:t>Adana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304" name="Picture 16" descr=""/>
          <p:cNvPicPr/>
          <p:nvPr/>
        </p:nvPicPr>
        <p:blipFill>
          <a:blip r:embed="rId2"/>
          <a:stretch/>
        </p:blipFill>
        <p:spPr>
          <a:xfrm>
            <a:off x="3511080" y="392400"/>
            <a:ext cx="4058280" cy="1940400"/>
          </a:xfrm>
          <a:prstGeom prst="rect">
            <a:avLst/>
          </a:prstGeom>
          <a:ln w="0">
            <a:noFill/>
          </a:ln>
        </p:spPr>
      </p:pic>
      <p:sp>
        <p:nvSpPr>
          <p:cNvPr id="305" name="Rectangle 17"/>
          <p:cNvSpPr/>
          <p:nvPr/>
        </p:nvSpPr>
        <p:spPr>
          <a:xfrm>
            <a:off x="3784320" y="2333160"/>
            <a:ext cx="3700440" cy="515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Consolas"/>
              </a:rPr>
              <a:t>Top left:(</a:t>
            </a:r>
            <a:r>
              <a:rPr b="0" lang="en-US" sz="1400" spc="-1" strike="noStrike">
                <a:solidFill>
                  <a:srgbClr val="098658"/>
                </a:solidFill>
                <a:latin typeface="Consolas"/>
              </a:rPr>
              <a:t>37.1</a:t>
            </a:r>
            <a:r>
              <a:rPr b="0" lang="en-US" sz="1400" spc="-1" strike="noStrike">
                <a:solidFill>
                  <a:srgbClr val="000000"/>
                </a:solidFill>
                <a:latin typeface="Consolas"/>
              </a:rPr>
              <a:t>, </a:t>
            </a:r>
            <a:r>
              <a:rPr b="0" lang="en-US" sz="1400" spc="-1" strike="noStrike">
                <a:solidFill>
                  <a:srgbClr val="098658"/>
                </a:solidFill>
                <a:latin typeface="Consolas"/>
              </a:rPr>
              <a:t>35.2</a:t>
            </a:r>
            <a:r>
              <a:rPr b="0" lang="en-US" sz="1400" spc="-1" strike="noStrike">
                <a:solidFill>
                  <a:srgbClr val="000000"/>
                </a:solidFill>
                <a:latin typeface="Consolas"/>
              </a:rPr>
              <a:t>),  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Consolas"/>
              </a:rPr>
              <a:t>Bottom right:(</a:t>
            </a:r>
            <a:r>
              <a:rPr b="0" lang="en-US" sz="1400" spc="-1" strike="noStrike">
                <a:solidFill>
                  <a:srgbClr val="098658"/>
                </a:solidFill>
                <a:latin typeface="Consolas"/>
              </a:rPr>
              <a:t>36.9</a:t>
            </a:r>
            <a:r>
              <a:rPr b="0" lang="en-US" sz="1400" spc="-1" strike="noStrike">
                <a:solidFill>
                  <a:srgbClr val="000000"/>
                </a:solidFill>
                <a:latin typeface="Consolas"/>
              </a:rPr>
              <a:t>, </a:t>
            </a:r>
            <a:r>
              <a:rPr b="0" lang="en-US" sz="1400" spc="-1" strike="noStrike">
                <a:solidFill>
                  <a:srgbClr val="098658"/>
                </a:solidFill>
                <a:latin typeface="Consolas"/>
              </a:rPr>
              <a:t>35.5</a:t>
            </a:r>
            <a:r>
              <a:rPr b="0" lang="en-US" sz="1400" spc="-1" strike="noStrike">
                <a:solidFill>
                  <a:srgbClr val="000000"/>
                </a:solidFill>
                <a:latin typeface="Consolas"/>
              </a:rPr>
              <a:t>)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306" name="Picture 18" descr=""/>
          <p:cNvPicPr/>
          <p:nvPr/>
        </p:nvPicPr>
        <p:blipFill>
          <a:blip r:embed="rId3"/>
          <a:stretch/>
        </p:blipFill>
        <p:spPr>
          <a:xfrm>
            <a:off x="199800" y="4368960"/>
            <a:ext cx="5049360" cy="2059920"/>
          </a:xfrm>
          <a:prstGeom prst="rect">
            <a:avLst/>
          </a:prstGeom>
          <a:ln w="0">
            <a:noFill/>
          </a:ln>
        </p:spPr>
      </p:pic>
      <p:sp>
        <p:nvSpPr>
          <p:cNvPr id="307" name="Rectangle 19"/>
          <p:cNvSpPr/>
          <p:nvPr/>
        </p:nvSpPr>
        <p:spPr>
          <a:xfrm>
            <a:off x="423360" y="3933720"/>
            <a:ext cx="7282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1080"/>
                </a:solidFill>
                <a:latin typeface="Consolas"/>
              </a:rPr>
              <a:t>Ordu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308" name="Picture 20" descr=""/>
          <p:cNvPicPr/>
          <p:nvPr/>
        </p:nvPicPr>
        <p:blipFill>
          <a:blip r:embed="rId4"/>
          <a:stretch/>
        </p:blipFill>
        <p:spPr>
          <a:xfrm>
            <a:off x="5443200" y="4274280"/>
            <a:ext cx="4252680" cy="2310840"/>
          </a:xfrm>
          <a:prstGeom prst="rect">
            <a:avLst/>
          </a:prstGeom>
          <a:ln w="0">
            <a:noFill/>
          </a:ln>
        </p:spPr>
      </p:pic>
      <p:sp>
        <p:nvSpPr>
          <p:cNvPr id="309" name="Rectangle 21"/>
          <p:cNvSpPr/>
          <p:nvPr/>
        </p:nvSpPr>
        <p:spPr>
          <a:xfrm>
            <a:off x="1140840" y="3845520"/>
            <a:ext cx="3166920" cy="515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Consolas"/>
              </a:rPr>
              <a:t>Top left:(</a:t>
            </a:r>
            <a:r>
              <a:rPr b="0" lang="en-US" sz="1400" spc="-1" strike="noStrike">
                <a:solidFill>
                  <a:srgbClr val="098658"/>
                </a:solidFill>
                <a:latin typeface="Consolas"/>
              </a:rPr>
              <a:t>41.02</a:t>
            </a:r>
            <a:r>
              <a:rPr b="0" lang="en-US" sz="1400" spc="-1" strike="noStrike">
                <a:solidFill>
                  <a:srgbClr val="000000"/>
                </a:solidFill>
                <a:latin typeface="Consolas"/>
              </a:rPr>
              <a:t>, </a:t>
            </a:r>
            <a:r>
              <a:rPr b="0" lang="en-US" sz="1400" spc="-1" strike="noStrike">
                <a:solidFill>
                  <a:srgbClr val="098658"/>
                </a:solidFill>
                <a:latin typeface="Consolas"/>
              </a:rPr>
              <a:t>37.85</a:t>
            </a:r>
            <a:r>
              <a:rPr b="0" lang="en-US" sz="1400" spc="-1" strike="noStrike">
                <a:solidFill>
                  <a:srgbClr val="000000"/>
                </a:solidFill>
                <a:latin typeface="Consolas"/>
              </a:rPr>
              <a:t>), 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Consolas"/>
              </a:rPr>
              <a:t>Bottom right:( </a:t>
            </a:r>
            <a:r>
              <a:rPr b="0" lang="en-US" sz="1400" spc="-1" strike="noStrike">
                <a:solidFill>
                  <a:srgbClr val="098658"/>
                </a:solidFill>
                <a:latin typeface="Consolas"/>
              </a:rPr>
              <a:t>40.92</a:t>
            </a:r>
            <a:r>
              <a:rPr b="0" lang="en-US" sz="1400" spc="-1" strike="noStrike">
                <a:solidFill>
                  <a:srgbClr val="000000"/>
                </a:solidFill>
                <a:latin typeface="Consolas"/>
              </a:rPr>
              <a:t>, </a:t>
            </a:r>
            <a:r>
              <a:rPr b="0" lang="en-US" sz="1400" spc="-1" strike="noStrike">
                <a:solidFill>
                  <a:srgbClr val="098658"/>
                </a:solidFill>
                <a:latin typeface="Consolas"/>
              </a:rPr>
              <a:t>38.03</a:t>
            </a:r>
            <a:r>
              <a:rPr b="0" lang="en-US" sz="1400" spc="-1" strike="noStrike">
                <a:solidFill>
                  <a:srgbClr val="000000"/>
                </a:solidFill>
                <a:latin typeface="Consolas"/>
              </a:rPr>
              <a:t>)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310" name="Picture 9" descr=""/>
          <p:cNvPicPr/>
          <p:nvPr/>
        </p:nvPicPr>
        <p:blipFill>
          <a:blip r:embed="rId5"/>
          <a:stretch/>
        </p:blipFill>
        <p:spPr>
          <a:xfrm>
            <a:off x="7810560" y="392400"/>
            <a:ext cx="3850560" cy="2595960"/>
          </a:xfrm>
          <a:prstGeom prst="rect">
            <a:avLst/>
          </a:prstGeom>
          <a:ln w="0">
            <a:noFill/>
          </a:ln>
        </p:spPr>
      </p:pic>
      <p:pic>
        <p:nvPicPr>
          <p:cNvPr id="311" name="Picture 10" descr=""/>
          <p:cNvPicPr/>
          <p:nvPr/>
        </p:nvPicPr>
        <p:blipFill>
          <a:blip r:embed="rId6"/>
          <a:stretch/>
        </p:blipFill>
        <p:spPr>
          <a:xfrm>
            <a:off x="8922240" y="4827600"/>
            <a:ext cx="2909160" cy="1637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2733</TotalTime>
  <Application>LibreOffice/7.3.5.2$Linux_X86_64 LibreOffice_project/30$Build-2</Application>
  <AppVersion>15.0000</AppVersion>
  <Words>1419</Words>
  <Paragraphs>287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2022-06-17T11:06:21Z</dcterms:created>
  <dc:creator>czhou@LSCE.IPSL.FR</dc:creator>
  <dc:description/>
  <dc:language>en-US</dc:language>
  <cp:lastModifiedBy/>
  <dcterms:modified xsi:type="dcterms:W3CDTF">2022-08-03T15:40:31Z</dcterms:modified>
  <cp:revision>84</cp:revision>
  <dc:subject/>
  <dc:title>Regions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Widescreen</vt:lpwstr>
  </property>
  <property fmtid="{D5CDD505-2E9C-101B-9397-08002B2CF9AE}" pid="3" name="Slides">
    <vt:i4>35</vt:i4>
  </property>
</Properties>
</file>